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24"/>
  </p:notesMasterIdLst>
  <p:handoutMasterIdLst>
    <p:handoutMasterId r:id="rId25"/>
  </p:handoutMasterIdLst>
  <p:sldIdLst>
    <p:sldId id="603" r:id="rId8"/>
    <p:sldId id="2340" r:id="rId9"/>
    <p:sldId id="739" r:id="rId10"/>
    <p:sldId id="2566" r:id="rId11"/>
    <p:sldId id="2556" r:id="rId12"/>
    <p:sldId id="2557" r:id="rId13"/>
    <p:sldId id="2565" r:id="rId14"/>
    <p:sldId id="2558" r:id="rId15"/>
    <p:sldId id="2559" r:id="rId16"/>
    <p:sldId id="2560" r:id="rId17"/>
    <p:sldId id="2561" r:id="rId18"/>
    <p:sldId id="2562" r:id="rId19"/>
    <p:sldId id="2563" r:id="rId20"/>
    <p:sldId id="2470" r:id="rId21"/>
    <p:sldId id="2564" r:id="rId22"/>
    <p:sldId id="582" r:id="rId23"/>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221815"/>
    <a:srgbClr val="91A2BF"/>
    <a:srgbClr val="66BA36"/>
    <a:srgbClr val="595757"/>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80"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2/4/24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348857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799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8.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1.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2.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2024/2/4</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 id="2147483982"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8" Type="http://schemas.openxmlformats.org/officeDocument/2006/relationships/hyperlink" Target="https://js.langchain.com/docs/" TargetMode="External"/><Relationship Id="rId13" Type="http://schemas.openxmlformats.org/officeDocument/2006/relationships/hyperlink" Target="https://www.pinecone.io/learn/series/faiss/faiss-tutorial/" TargetMode="External"/><Relationship Id="rId18" Type="http://schemas.openxmlformats.org/officeDocument/2006/relationships/hyperlink" Target="https://www.pinecone.io/" TargetMode="External"/><Relationship Id="rId3" Type="http://schemas.openxmlformats.org/officeDocument/2006/relationships/hyperlink" Target="https://www.bilibili.com/video/BV1BM4y177Dk" TargetMode="External"/><Relationship Id="rId21" Type="http://schemas.openxmlformats.org/officeDocument/2006/relationships/hyperlink" Target="https://github.com/weaviate/weaviate" TargetMode="External"/><Relationship Id="rId7" Type="http://schemas.openxmlformats.org/officeDocument/2006/relationships/hyperlink" Target="https://www.anthropic.com/index/100k-context-windows" TargetMode="External"/><Relationship Id="rId12" Type="http://schemas.openxmlformats.org/officeDocument/2006/relationships/hyperlink" Target="https://www.youtube.com/watch?v=QvKMwLjdK-s&amp;t=168s&amp;ab_channel=JamesBriggs" TargetMode="External"/><Relationship Id="rId17" Type="http://schemas.openxmlformats.org/officeDocument/2006/relationships/hyperlink" Target="https://github.com/milvus-io/milvus" TargetMode="External"/><Relationship Id="rId2" Type="http://schemas.openxmlformats.org/officeDocument/2006/relationships/hyperlink" Target="https://www.bilibili.com/video/BV11a4y1c7SW" TargetMode="External"/><Relationship Id="rId16" Type="http://schemas.openxmlformats.org/officeDocument/2006/relationships/hyperlink" Target="https://github.com/chroma-core/chroma" TargetMode="External"/><Relationship Id="rId20" Type="http://schemas.openxmlformats.org/officeDocument/2006/relationships/hyperlink" Target="https://github.com/typesense/typesense" TargetMode="External"/><Relationship Id="rId1" Type="http://schemas.openxmlformats.org/officeDocument/2006/relationships/slideLayout" Target="../slideLayouts/slideLayout27.xml"/><Relationship Id="rId6" Type="http://schemas.openxmlformats.org/officeDocument/2006/relationships/hyperlink" Target="https://github.com/guangzhengli/vectorhub" TargetMode="External"/><Relationship Id="rId11" Type="http://schemas.openxmlformats.org/officeDocument/2006/relationships/hyperlink" Target="https://www.pinecone.io/learn/series/faiss/locality-sensitive-hashing-random-projection/" TargetMode="External"/><Relationship Id="rId5" Type="http://schemas.openxmlformats.org/officeDocument/2006/relationships/hyperlink" Target="https://github.com/guangzhengli/ChatFiles" TargetMode="External"/><Relationship Id="rId15" Type="http://schemas.openxmlformats.org/officeDocument/2006/relationships/hyperlink" Target="https://www.pinecone.io/learn/vector-similarity/" TargetMode="External"/><Relationship Id="rId23" Type="http://schemas.openxmlformats.org/officeDocument/2006/relationships/hyperlink" Target="https://github.com/pgvector/pgvector" TargetMode="External"/><Relationship Id="rId10" Type="http://schemas.openxmlformats.org/officeDocument/2006/relationships/hyperlink" Target="https://www.pinecone.io/learn/series/faiss/product-quantization/" TargetMode="External"/><Relationship Id="rId19" Type="http://schemas.openxmlformats.org/officeDocument/2006/relationships/hyperlink" Target="https://github.com/qdrant/qdrant" TargetMode="External"/><Relationship Id="rId4" Type="http://schemas.openxmlformats.org/officeDocument/2006/relationships/hyperlink" Target="https://www.pinecone.io/learn/vector-database/" TargetMode="External"/><Relationship Id="rId9" Type="http://schemas.openxmlformats.org/officeDocument/2006/relationships/hyperlink" Target="https://www.pinecone.io/learn/series/faiss/locality-sensitive-hashing/" TargetMode="External"/><Relationship Id="rId14" Type="http://schemas.openxmlformats.org/officeDocument/2006/relationships/hyperlink" Target="https://www.youtube.com/watch?v=sKyvsdEv6rk&amp;ab_channel=JamesBriggs" TargetMode="External"/><Relationship Id="rId22" Type="http://schemas.openxmlformats.org/officeDocument/2006/relationships/hyperlink" Target="https://redis.io/docs/interact/search-and-quer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547B44C-7D8B-1645-95EB-1A9086701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bg1"/>
              </a:solidFill>
            </a:endParaRPr>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2378228" cy="643926"/>
          </a:xfrm>
          <a:prstGeom prst="rect">
            <a:avLst/>
          </a:prstGeom>
          <a:noFill/>
        </p:spPr>
        <p:txBody>
          <a:bodyPr anchor="ctr"/>
          <a:lstStyle/>
          <a:p>
            <a:pPr marL="0" indent="0">
              <a:buNone/>
            </a:pPr>
            <a:r>
              <a:rPr lang="en-US" altLang="zh-CN" sz="4800" dirty="0">
                <a:solidFill>
                  <a:schemeClr val="bg1"/>
                </a:solidFill>
                <a:latin typeface="ACGN-MiaoGB-Flash" panose="02020300000000000000" pitchFamily="18" charset="-122"/>
                <a:ea typeface="ACGN-MiaoGB-Flash" panose="02020300000000000000" pitchFamily="18" charset="-122"/>
              </a:rPr>
              <a:t>ZOMI</a:t>
            </a:r>
            <a:endParaRPr lang="zh-CN" altLang="en-US" sz="4800" dirty="0">
              <a:solidFill>
                <a:schemeClr val="bg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bg1"/>
                </a:solidFill>
                <a:latin typeface="Gill Sans MT" panose="020B0502020104020203" pitchFamily="34" charset="0"/>
                <a:ea typeface="+mj-ea"/>
              </a:rPr>
              <a:t>大模型系列 </a:t>
            </a:r>
            <a:r>
              <a:rPr lang="en-US" altLang="zh-CN" sz="4000" kern="0" dirty="0">
                <a:solidFill>
                  <a:schemeClr val="bg1"/>
                </a:solidFill>
                <a:latin typeface="Gill Sans MT" panose="020B0502020104020203" pitchFamily="34" charset="0"/>
                <a:ea typeface="+mj-ea"/>
              </a:rPr>
              <a:t>–</a:t>
            </a:r>
            <a:r>
              <a:rPr lang="zh-CN" altLang="en-US" sz="4000" kern="0" dirty="0">
                <a:solidFill>
                  <a:schemeClr val="bg1"/>
                </a:solidFill>
                <a:latin typeface="Gill Sans MT" panose="020B0502020104020203" pitchFamily="34" charset="0"/>
                <a:ea typeface="+mj-ea"/>
              </a:rPr>
              <a:t> 数据处理</a:t>
            </a:r>
            <a:endParaRPr lang="zh-CN" altLang="en-US" sz="6600" kern="0" dirty="0">
              <a:solidFill>
                <a:schemeClr val="bg1"/>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1171138"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11500" kern="0" dirty="0">
                <a:solidFill>
                  <a:schemeClr val="bg1"/>
                </a:solidFill>
                <a:latin typeface="Gill Sans MT" panose="020B0502020104020203" pitchFamily="34" charset="0"/>
                <a:ea typeface="+mj-ea"/>
              </a:rPr>
              <a:t>相似性度量</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86140-CED5-B64E-962F-43884C0B51AF}"/>
              </a:ext>
            </a:extLst>
          </p:cNvPr>
          <p:cNvSpPr>
            <a:spLocks noGrp="1"/>
          </p:cNvSpPr>
          <p:nvPr>
            <p:ph type="title"/>
          </p:nvPr>
        </p:nvSpPr>
        <p:spPr/>
        <p:txBody>
          <a:bodyPr/>
          <a:lstStyle/>
          <a:p>
            <a:r>
              <a:rPr lang="zh-CN" altLang="en-US" dirty="0"/>
              <a:t>点积相似度 </a:t>
            </a:r>
            <a:r>
              <a:rPr lang="en-US" altLang="zh-CN" dirty="0"/>
              <a:t>(Dot product Similarity)</a:t>
            </a:r>
            <a:endParaRPr kumimoji="1" lang="zh-CN" altLang="en-US" dirty="0"/>
          </a:p>
        </p:txBody>
      </p:sp>
      <p:sp>
        <p:nvSpPr>
          <p:cNvPr id="4" name="内容占位符 3">
            <a:extLst>
              <a:ext uri="{FF2B5EF4-FFF2-40B4-BE49-F238E27FC236}">
                <a16:creationId xmlns:a16="http://schemas.microsoft.com/office/drawing/2014/main" id="{D3BC4699-8E34-F147-8004-CADB7B36089D}"/>
              </a:ext>
            </a:extLst>
          </p:cNvPr>
          <p:cNvSpPr>
            <a:spLocks noGrp="1"/>
          </p:cNvSpPr>
          <p:nvPr>
            <p:ph sz="half" idx="1"/>
          </p:nvPr>
        </p:nvSpPr>
        <p:spPr/>
        <p:txBody>
          <a:bodyPr/>
          <a:lstStyle/>
          <a:p>
            <a:r>
              <a:rPr lang="zh-CN" altLang="en-US" dirty="0"/>
              <a:t>向量的点积相似度是指两个向量之间的点积值，它的计算公式为：</a:t>
            </a:r>
          </a:p>
          <a:p>
            <a:br>
              <a:rPr lang="zh-CN" altLang="en-US" dirty="0"/>
            </a:br>
            <a:r>
              <a:rPr lang="zh-CN" altLang="en-US" dirty="0"/>
              <a:t>其中，�</a:t>
            </a:r>
            <a:r>
              <a:rPr lang="en-US" altLang="zh-CN" b="1" dirty="0"/>
              <a:t>A</a:t>
            </a:r>
            <a:r>
              <a:rPr lang="en-US" altLang="zh-CN" dirty="0"/>
              <a:t> </a:t>
            </a:r>
            <a:r>
              <a:rPr lang="zh-CN" altLang="en-US" dirty="0"/>
              <a:t>和 �</a:t>
            </a:r>
            <a:r>
              <a:rPr lang="en-US" altLang="zh-CN" b="1" dirty="0"/>
              <a:t>B</a:t>
            </a:r>
            <a:r>
              <a:rPr lang="en-US" altLang="zh-CN" dirty="0"/>
              <a:t> </a:t>
            </a:r>
            <a:r>
              <a:rPr lang="zh-CN" altLang="en-US" dirty="0"/>
              <a:t>分别表示两个向量，�</a:t>
            </a:r>
            <a:r>
              <a:rPr lang="en-US" altLang="zh-CN" i="1" dirty="0"/>
              <a:t>n</a:t>
            </a:r>
            <a:r>
              <a:rPr lang="en-US" altLang="zh-CN" dirty="0"/>
              <a:t> </a:t>
            </a:r>
            <a:r>
              <a:rPr lang="zh-CN" altLang="en-US" dirty="0"/>
              <a:t>表示向量的维度。</a:t>
            </a:r>
          </a:p>
          <a:p>
            <a:r>
              <a:rPr lang="zh-CN" altLang="en-US" dirty="0"/>
              <a:t>点积相似度算法的优点在于它简单易懂，计算速度快，并且兼顾了向量的长度和方向。它适用于许多实际场景，例如图像识别、语义搜索和文档分类等。但点积相似度算法对向量的长度敏感，因此在计算高维向量的相似性时可能会出现问题。</a:t>
            </a:r>
          </a:p>
          <a:p>
            <a:r>
              <a:rPr lang="zh-CN" altLang="en-US" dirty="0"/>
              <a:t>每一种相似性测量 </a:t>
            </a:r>
            <a:r>
              <a:rPr lang="en-US" altLang="zh-CN" dirty="0"/>
              <a:t>(Similarity Measurement) </a:t>
            </a:r>
            <a:r>
              <a:rPr lang="zh-CN" altLang="en-US" dirty="0"/>
              <a:t>算法都有其优点和缺点，需要开发者根据自己的数据特征和业务场景来选择。</a:t>
            </a:r>
          </a:p>
          <a:p>
            <a:endParaRPr lang="zh-CN" altLang="en-US" dirty="0"/>
          </a:p>
        </p:txBody>
      </p:sp>
      <p:pic>
        <p:nvPicPr>
          <p:cNvPr id="5" name="图片 4">
            <a:extLst>
              <a:ext uri="{FF2B5EF4-FFF2-40B4-BE49-F238E27FC236}">
                <a16:creationId xmlns:a16="http://schemas.microsoft.com/office/drawing/2014/main" id="{7E314121-8D74-9845-9049-09AF09908564}"/>
              </a:ext>
            </a:extLst>
          </p:cNvPr>
          <p:cNvPicPr>
            <a:picLocks noChangeAspect="1"/>
          </p:cNvPicPr>
          <p:nvPr/>
        </p:nvPicPr>
        <p:blipFill>
          <a:blip r:embed="rId2"/>
          <a:stretch>
            <a:fillRect/>
          </a:stretch>
        </p:blipFill>
        <p:spPr>
          <a:xfrm>
            <a:off x="8945589" y="3237230"/>
            <a:ext cx="2146300" cy="2260600"/>
          </a:xfrm>
          <a:prstGeom prst="rect">
            <a:avLst/>
          </a:prstGeom>
        </p:spPr>
      </p:pic>
      <p:pic>
        <p:nvPicPr>
          <p:cNvPr id="6" name="图片 5">
            <a:extLst>
              <a:ext uri="{FF2B5EF4-FFF2-40B4-BE49-F238E27FC236}">
                <a16:creationId xmlns:a16="http://schemas.microsoft.com/office/drawing/2014/main" id="{D02F98E6-AEEA-7643-879D-5A944CB9B850}"/>
              </a:ext>
            </a:extLst>
          </p:cNvPr>
          <p:cNvPicPr>
            <a:picLocks noChangeAspect="1"/>
          </p:cNvPicPr>
          <p:nvPr/>
        </p:nvPicPr>
        <p:blipFill>
          <a:blip r:embed="rId3"/>
          <a:stretch>
            <a:fillRect/>
          </a:stretch>
        </p:blipFill>
        <p:spPr>
          <a:xfrm>
            <a:off x="8602689" y="1740297"/>
            <a:ext cx="2489200" cy="927100"/>
          </a:xfrm>
          <a:prstGeom prst="rect">
            <a:avLst/>
          </a:prstGeom>
        </p:spPr>
      </p:pic>
    </p:spTree>
    <p:extLst>
      <p:ext uri="{BB962C8B-B14F-4D97-AF65-F5344CB8AC3E}">
        <p14:creationId xmlns:p14="http://schemas.microsoft.com/office/powerpoint/2010/main" val="389393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51ACF7DB-0889-4840-A9E9-155E91F5F484}"/>
              </a:ext>
            </a:extLst>
          </p:cNvPr>
          <p:cNvSpPr>
            <a:spLocks noGrp="1"/>
          </p:cNvSpPr>
          <p:nvPr>
            <p:ph sz="half" idx="1"/>
          </p:nvPr>
        </p:nvSpPr>
        <p:spPr/>
        <p:txBody>
          <a:bodyPr>
            <a:normAutofit/>
          </a:bodyPr>
          <a:lstStyle/>
          <a:p>
            <a:r>
              <a:rPr lang="zh-CN" altLang="en-US" dirty="0"/>
              <a:t>过滤</a:t>
            </a:r>
            <a:endParaRPr lang="en-US" altLang="zh-CN" dirty="0"/>
          </a:p>
          <a:p>
            <a:r>
              <a:rPr lang="en-US" altLang="zh-CN" dirty="0"/>
              <a:t>Filtering</a:t>
            </a:r>
          </a:p>
        </p:txBody>
      </p:sp>
    </p:spTree>
    <p:extLst>
      <p:ext uri="{BB962C8B-B14F-4D97-AF65-F5344CB8AC3E}">
        <p14:creationId xmlns:p14="http://schemas.microsoft.com/office/powerpoint/2010/main" val="385673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CA1D694-B86A-9042-B85B-7C7D3BBCF576}"/>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7401ABFD-1614-2044-8C00-B223573A4296}"/>
              </a:ext>
            </a:extLst>
          </p:cNvPr>
          <p:cNvSpPr>
            <a:spLocks noGrp="1"/>
          </p:cNvSpPr>
          <p:nvPr>
            <p:ph sz="half" idx="1"/>
          </p:nvPr>
        </p:nvSpPr>
        <p:spPr/>
        <p:txBody>
          <a:bodyPr/>
          <a:lstStyle/>
          <a:p>
            <a:r>
              <a:rPr lang="zh-CN" altLang="en-US" dirty="0"/>
              <a:t>在实际的业务场景中，往往不需要在整个向量数据库中进行相似性搜索，而是通过部分的业务字段进行过滤再进行查询。所以存储在数据库的向量往往还需要包含元数据，例如用户 </a:t>
            </a:r>
            <a:r>
              <a:rPr lang="en-US" altLang="zh-CN" dirty="0"/>
              <a:t>ID</a:t>
            </a:r>
            <a:r>
              <a:rPr lang="zh-CN" altLang="en-US" dirty="0"/>
              <a:t>、文档 </a:t>
            </a:r>
            <a:r>
              <a:rPr lang="en-US" altLang="zh-CN" dirty="0"/>
              <a:t>ID </a:t>
            </a:r>
            <a:r>
              <a:rPr lang="zh-CN" altLang="en-US" dirty="0"/>
              <a:t>等信息。这样就可以在搜索的时候，根据元数据来过滤搜索结果，从而得到最终的结果。</a:t>
            </a:r>
          </a:p>
          <a:p>
            <a:r>
              <a:rPr lang="zh-CN" altLang="en-US" dirty="0"/>
              <a:t>为此，向量数据库通常维护两个索引：一个是向量索引，另一个是元数据索引。然后，在进行相似性搜索本身之前或之后执行元数据过滤，但无论哪种情况下，都存在导致查询过程变慢的困难。</a:t>
            </a:r>
          </a:p>
          <a:p>
            <a:endParaRPr lang="zh-CN" altLang="en-US" dirty="0"/>
          </a:p>
        </p:txBody>
      </p:sp>
      <p:pic>
        <p:nvPicPr>
          <p:cNvPr id="7" name="图片 6">
            <a:extLst>
              <a:ext uri="{FF2B5EF4-FFF2-40B4-BE49-F238E27FC236}">
                <a16:creationId xmlns:a16="http://schemas.microsoft.com/office/drawing/2014/main" id="{4CF2C43B-7A04-ED40-B111-1B51BB213D62}"/>
              </a:ext>
            </a:extLst>
          </p:cNvPr>
          <p:cNvPicPr>
            <a:picLocks noChangeAspect="1"/>
          </p:cNvPicPr>
          <p:nvPr/>
        </p:nvPicPr>
        <p:blipFill>
          <a:blip r:embed="rId2"/>
          <a:stretch>
            <a:fillRect/>
          </a:stretch>
        </p:blipFill>
        <p:spPr>
          <a:xfrm>
            <a:off x="6259654" y="2322786"/>
            <a:ext cx="5235185" cy="3326524"/>
          </a:xfrm>
          <a:prstGeom prst="rect">
            <a:avLst/>
          </a:prstGeom>
        </p:spPr>
      </p:pic>
    </p:spTree>
    <p:extLst>
      <p:ext uri="{BB962C8B-B14F-4D97-AF65-F5344CB8AC3E}">
        <p14:creationId xmlns:p14="http://schemas.microsoft.com/office/powerpoint/2010/main" val="378542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C42AB3-AEC4-CF44-96C9-2CEA7FD66D5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BED2AFF-6549-A341-8658-BF5FB77E4766}"/>
              </a:ext>
            </a:extLst>
          </p:cNvPr>
          <p:cNvSpPr>
            <a:spLocks noGrp="1"/>
          </p:cNvSpPr>
          <p:nvPr>
            <p:ph sz="half" idx="1"/>
          </p:nvPr>
        </p:nvSpPr>
        <p:spPr/>
        <p:txBody>
          <a:bodyPr/>
          <a:lstStyle/>
          <a:p>
            <a:r>
              <a:rPr lang="zh-CN" altLang="en-US" dirty="0"/>
              <a:t>过滤过程可以在向量搜索本身之前或之后执行，但每种方法都有自己的挑战，可能会影响查询性能：</a:t>
            </a:r>
          </a:p>
          <a:p>
            <a:r>
              <a:rPr lang="en-US" altLang="zh-CN" dirty="0"/>
              <a:t>Pre-filtering</a:t>
            </a:r>
            <a:r>
              <a:rPr lang="zh-CN" altLang="en-US" dirty="0"/>
              <a:t>：在向量搜索之前进行元数据过滤。虽然这可以帮助减少搜索空间，但也可能导致系统忽略与元数据筛选标准不匹配的相关结果。</a:t>
            </a:r>
          </a:p>
          <a:p>
            <a:r>
              <a:rPr lang="en-US" altLang="zh-CN" dirty="0"/>
              <a:t>Post-filtering</a:t>
            </a:r>
            <a:r>
              <a:rPr lang="zh-CN" altLang="en-US" dirty="0"/>
              <a:t>：在向量搜索完成后进行元数据过滤。这可以确保考虑所有相关结果，在搜索完成后将不相关的结果进行筛选。</a:t>
            </a:r>
          </a:p>
          <a:p>
            <a:r>
              <a:rPr lang="zh-CN" altLang="en-US" dirty="0"/>
              <a:t>为了优化过滤流程，向量数据库使用各种技术，例如利用先进的索引方法来处理元数据或使用并行处理来加速过滤任务。平衡搜索性能和筛选精度之间的权衡对于提供高效且相关的向量数据库查询结果至关重要。</a:t>
            </a:r>
          </a:p>
          <a:p>
            <a:endParaRPr kumimoji="1" lang="zh-CN" altLang="en-US" dirty="0"/>
          </a:p>
        </p:txBody>
      </p:sp>
    </p:spTree>
    <p:extLst>
      <p:ext uri="{BB962C8B-B14F-4D97-AF65-F5344CB8AC3E}">
        <p14:creationId xmlns:p14="http://schemas.microsoft.com/office/powerpoint/2010/main" val="249546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08A0528-F029-DE42-A00A-0ABC707BE4DA}"/>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10" name="内容占位符 9">
            <a:extLst>
              <a:ext uri="{FF2B5EF4-FFF2-40B4-BE49-F238E27FC236}">
                <a16:creationId xmlns:a16="http://schemas.microsoft.com/office/drawing/2014/main" id="{A162B207-5B6D-1341-A870-8713774DB10A}"/>
              </a:ext>
            </a:extLst>
          </p:cNvPr>
          <p:cNvSpPr>
            <a:spLocks noGrp="1"/>
          </p:cNvSpPr>
          <p:nvPr>
            <p:ph sz="half" idx="1"/>
          </p:nvPr>
        </p:nvSpPr>
        <p:spPr>
          <a:xfrm>
            <a:off x="481757" y="1484784"/>
            <a:ext cx="11161240" cy="4896544"/>
          </a:xfrm>
        </p:spPr>
        <p:txBody>
          <a:bodyPr/>
          <a:lstStyle/>
          <a:p>
            <a:pPr marL="363538" indent="-363538" eaLnBrk="1" latinLnBrk="1" hangingPunct="1">
              <a:lnSpc>
                <a:spcPct val="100000"/>
              </a:lnSpc>
              <a:spcAft>
                <a:spcPts val="300"/>
              </a:spcAft>
            </a:pPr>
            <a:r>
              <a:rPr lang="en-US" altLang="zh-CN" dirty="0"/>
              <a:t>Maximizing the Potential of LLMs: Using Vector Databases (ruxu.dev)</a:t>
            </a:r>
          </a:p>
          <a:p>
            <a:pPr marL="363538" indent="-363538" eaLnBrk="1" latinLnBrk="1" hangingPunct="1">
              <a:lnSpc>
                <a:spcPct val="100000"/>
              </a:lnSpc>
              <a:spcAft>
                <a:spcPts val="300"/>
              </a:spcAft>
            </a:pPr>
            <a:r>
              <a:rPr lang="en-US" altLang="zh-CN" dirty="0" err="1"/>
              <a:t>Maglott</a:t>
            </a:r>
            <a:r>
              <a:rPr lang="en-US" altLang="zh-CN" dirty="0"/>
              <a:t> D</a:t>
            </a:r>
            <a:r>
              <a:rPr lang="zh-CN" altLang="en-US" dirty="0"/>
              <a:t>， </a:t>
            </a:r>
            <a:r>
              <a:rPr lang="en-US" altLang="zh-CN" dirty="0"/>
              <a:t>Ostell J</a:t>
            </a:r>
            <a:r>
              <a:rPr lang="zh-CN" altLang="en-US" dirty="0"/>
              <a:t>， </a:t>
            </a:r>
            <a:r>
              <a:rPr lang="en-US" altLang="zh-CN" dirty="0"/>
              <a:t>Pruitt KD</a:t>
            </a:r>
            <a:r>
              <a:rPr lang="zh-CN" altLang="en-US" dirty="0"/>
              <a:t>， </a:t>
            </a:r>
            <a:r>
              <a:rPr lang="en-US" altLang="zh-CN" dirty="0"/>
              <a:t>Tatusova T. Entrez Gene: gene-centered information at NCBI. Nucleic Acids Res. 2005 Jan 1;33 (Database issue):D54-8.</a:t>
            </a:r>
          </a:p>
          <a:p>
            <a:pPr marL="363538" indent="-363538" eaLnBrk="1" latinLnBrk="1" hangingPunct="1">
              <a:lnSpc>
                <a:spcPct val="100000"/>
              </a:lnSpc>
              <a:spcAft>
                <a:spcPts val="300"/>
              </a:spcAft>
            </a:pPr>
            <a:r>
              <a:rPr lang="en-US" altLang="zh-CN" dirty="0"/>
              <a:t>Wang Y</a:t>
            </a:r>
            <a:r>
              <a:rPr lang="zh-CN" altLang="en-US" dirty="0"/>
              <a:t>， </a:t>
            </a:r>
            <a:r>
              <a:rPr lang="en-US" altLang="zh-CN" dirty="0"/>
              <a:t>Xiao J</a:t>
            </a:r>
            <a:r>
              <a:rPr lang="zh-CN" altLang="en-US" dirty="0"/>
              <a:t>， </a:t>
            </a:r>
            <a:r>
              <a:rPr lang="en-US" altLang="zh-CN" dirty="0"/>
              <a:t>Suzek TO</a:t>
            </a:r>
            <a:r>
              <a:rPr lang="zh-CN" altLang="en-US" dirty="0"/>
              <a:t>， </a:t>
            </a:r>
            <a:r>
              <a:rPr lang="en-US" altLang="zh-CN" dirty="0"/>
              <a:t>Zhang J</a:t>
            </a:r>
            <a:r>
              <a:rPr lang="zh-CN" altLang="en-US" dirty="0"/>
              <a:t>， </a:t>
            </a:r>
            <a:r>
              <a:rPr lang="en-US" altLang="zh-CN" dirty="0"/>
              <a:t>Wang J</a:t>
            </a:r>
            <a:r>
              <a:rPr lang="zh-CN" altLang="en-US" dirty="0"/>
              <a:t>， </a:t>
            </a:r>
            <a:r>
              <a:rPr lang="en-US" altLang="zh-CN" dirty="0"/>
              <a:t>Zhou Z</a:t>
            </a:r>
            <a:r>
              <a:rPr lang="zh-CN" altLang="en-US" dirty="0"/>
              <a:t>， </a:t>
            </a:r>
            <a:r>
              <a:rPr lang="en-US" altLang="zh-CN" dirty="0"/>
              <a:t>Han L</a:t>
            </a:r>
            <a:r>
              <a:rPr lang="zh-CN" altLang="en-US" dirty="0"/>
              <a:t>， </a:t>
            </a:r>
            <a:r>
              <a:rPr lang="en-US" altLang="zh-CN" dirty="0"/>
              <a:t>Karapetyan K</a:t>
            </a:r>
            <a:r>
              <a:rPr lang="zh-CN" altLang="en-US" dirty="0"/>
              <a:t>， </a:t>
            </a:r>
            <a:r>
              <a:rPr lang="en-US" altLang="zh-CN" dirty="0"/>
              <a:t>Dracheva S</a:t>
            </a:r>
            <a:r>
              <a:rPr lang="zh-CN" altLang="en-US" dirty="0"/>
              <a:t>， </a:t>
            </a:r>
            <a:r>
              <a:rPr lang="en-US" altLang="zh-CN" dirty="0"/>
              <a:t>Shoemaker BA</a:t>
            </a:r>
            <a:r>
              <a:rPr lang="zh-CN" altLang="en-US" dirty="0"/>
              <a:t>， </a:t>
            </a:r>
            <a:r>
              <a:rPr lang="en-US" altLang="zh-CN" dirty="0"/>
              <a:t>Bolton E</a:t>
            </a:r>
            <a:r>
              <a:rPr lang="zh-CN" altLang="en-US" dirty="0"/>
              <a:t>， </a:t>
            </a:r>
            <a:r>
              <a:rPr lang="en-US" altLang="zh-CN" dirty="0"/>
              <a:t>Gindulyte A</a:t>
            </a:r>
            <a:r>
              <a:rPr lang="zh-CN" altLang="en-US" dirty="0"/>
              <a:t>， </a:t>
            </a:r>
            <a:r>
              <a:rPr lang="en-US" altLang="zh-CN" dirty="0"/>
              <a:t>Bryant SH. PubChem's BioAssay Database. Nucleic Acids Res. 2012 Jan;40 (Database issue):D400-12.</a:t>
            </a:r>
          </a:p>
          <a:p>
            <a:pPr marL="363538" indent="-363538" eaLnBrk="1" latinLnBrk="1" hangingPunct="1">
              <a:lnSpc>
                <a:spcPct val="100000"/>
              </a:lnSpc>
              <a:spcAft>
                <a:spcPts val="300"/>
              </a:spcAft>
            </a:pPr>
            <a:r>
              <a:rPr lang="en-US" altLang="zh-CN" dirty="0" err="1"/>
              <a:t>Torng</a:t>
            </a:r>
            <a:r>
              <a:rPr lang="en-US" altLang="zh-CN" dirty="0"/>
              <a:t> W</a:t>
            </a:r>
            <a:r>
              <a:rPr lang="zh-CN" altLang="en-US" dirty="0"/>
              <a:t>， </a:t>
            </a:r>
            <a:r>
              <a:rPr lang="en-US" altLang="zh-CN" dirty="0"/>
              <a:t>Altman RB. 3D deep convolutional neural networks for amino acid environment similarity analysis. BMC Bioinformatics. 2017 Mar 16;18 (1):302.</a:t>
            </a:r>
          </a:p>
          <a:p>
            <a:pPr marL="363538" indent="-363538" eaLnBrk="1" latinLnBrk="1" hangingPunct="1">
              <a:lnSpc>
                <a:spcPct val="100000"/>
              </a:lnSpc>
              <a:spcAft>
                <a:spcPts val="300"/>
              </a:spcAft>
            </a:pPr>
            <a:r>
              <a:rPr lang="en-US" altLang="zh-CN" dirty="0"/>
              <a:t>Zheng S</a:t>
            </a:r>
            <a:r>
              <a:rPr lang="zh-CN" altLang="en-US" dirty="0"/>
              <a:t>， </a:t>
            </a:r>
            <a:r>
              <a:rPr lang="en-US" altLang="zh-CN" dirty="0"/>
              <a:t>Shao W</a:t>
            </a:r>
            <a:r>
              <a:rPr lang="zh-CN" altLang="en-US" dirty="0"/>
              <a:t>， </a:t>
            </a:r>
            <a:r>
              <a:rPr lang="en-US" altLang="zh-CN" dirty="0"/>
              <a:t>Chen L. UniVec: a database of gene expression vectors for PCA based gene similarity search. BMC Genomics. 2017 Dec 6;18 (Suppl 10):918.</a:t>
            </a:r>
          </a:p>
          <a:p>
            <a:pPr marL="363538" indent="-363538" eaLnBrk="1" latinLnBrk="1" hangingPunct="1">
              <a:lnSpc>
                <a:spcPct val="100000"/>
              </a:lnSpc>
              <a:spcAft>
                <a:spcPts val="300"/>
              </a:spcAft>
            </a:pPr>
            <a:r>
              <a:rPr lang="en-US" altLang="zh-CN" dirty="0"/>
              <a:t>Manning CD</a:t>
            </a:r>
            <a:r>
              <a:rPr lang="zh-CN" altLang="en-US" dirty="0"/>
              <a:t>， </a:t>
            </a:r>
            <a:r>
              <a:rPr lang="en-US" altLang="zh-CN" dirty="0"/>
              <a:t>Raghavan P</a:t>
            </a:r>
            <a:r>
              <a:rPr lang="zh-CN" altLang="en-US" dirty="0"/>
              <a:t>， </a:t>
            </a:r>
            <a:r>
              <a:rPr lang="en-US" altLang="zh-CN" dirty="0"/>
              <a:t>Schütze H. Introduction to Information Retrieval. Cambridge: Cambridge University Press</a:t>
            </a:r>
            <a:r>
              <a:rPr lang="zh-CN" altLang="en-US" dirty="0"/>
              <a:t>， </a:t>
            </a:r>
            <a:r>
              <a:rPr lang="en-US" altLang="zh-CN" dirty="0"/>
              <a:t>2008.</a:t>
            </a:r>
          </a:p>
          <a:p>
            <a:pPr marL="363538" indent="-363538" eaLnBrk="1" latinLnBrk="1" hangingPunct="1">
              <a:lnSpc>
                <a:spcPct val="100000"/>
              </a:lnSpc>
              <a:spcAft>
                <a:spcPts val="300"/>
              </a:spcAft>
            </a:pPr>
            <a:r>
              <a:rPr lang="en-US" altLang="zh-CN" dirty="0" err="1"/>
              <a:t>Mikolov</a:t>
            </a:r>
            <a:r>
              <a:rPr lang="zh-CN" altLang="en-US" dirty="0"/>
              <a:t>， </a:t>
            </a:r>
            <a:r>
              <a:rPr lang="en-US" altLang="zh-CN" dirty="0"/>
              <a:t>Tomas</a:t>
            </a:r>
            <a:r>
              <a:rPr lang="zh-CN" altLang="en-US" dirty="0"/>
              <a:t>， </a:t>
            </a:r>
            <a:r>
              <a:rPr lang="en-US" altLang="zh-CN" dirty="0"/>
              <a:t>et al. "Efficient estimation of word representations in vector space." arXiv preprint arXiv:1301.3781 (2013).</a:t>
            </a:r>
          </a:p>
          <a:p>
            <a:pPr marL="363538" indent="-363538" eaLnBrk="1" latinLnBrk="1" hangingPunct="1">
              <a:lnSpc>
                <a:spcPct val="100000"/>
              </a:lnSpc>
              <a:spcAft>
                <a:spcPts val="300"/>
              </a:spcAft>
            </a:pPr>
            <a:r>
              <a:rPr lang="en-US" altLang="zh-CN" dirty="0" err="1"/>
              <a:t>Andoni</a:t>
            </a:r>
            <a:r>
              <a:rPr lang="zh-CN" altLang="en-US" dirty="0"/>
              <a:t>， </a:t>
            </a:r>
            <a:r>
              <a:rPr lang="en-US" altLang="zh-CN" dirty="0"/>
              <a:t>Alexandr</a:t>
            </a:r>
            <a:r>
              <a:rPr lang="zh-CN" altLang="en-US" dirty="0"/>
              <a:t>， </a:t>
            </a:r>
            <a:r>
              <a:rPr lang="en-US" altLang="zh-CN" dirty="0"/>
              <a:t>and Piotr Indyk. "Near-optimal hashing algorithms for approximate nearest neighbor in high dimensions." Communications of the ACM 51.1 (2008): 117-122.</a:t>
            </a:r>
          </a:p>
          <a:p>
            <a:pPr marL="363538" indent="-363538" eaLnBrk="1" latinLnBrk="1" hangingPunct="1">
              <a:lnSpc>
                <a:spcPct val="100000"/>
              </a:lnSpc>
              <a:spcAft>
                <a:spcPts val="300"/>
              </a:spcAft>
            </a:pPr>
            <a:r>
              <a:rPr lang="en-US" altLang="zh-CN" dirty="0" err="1"/>
              <a:t>Jégou</a:t>
            </a:r>
            <a:r>
              <a:rPr lang="zh-CN" altLang="en-US" dirty="0"/>
              <a:t>， </a:t>
            </a:r>
            <a:r>
              <a:rPr lang="en-US" altLang="zh-CN" dirty="0"/>
              <a:t>Hervé</a:t>
            </a:r>
            <a:r>
              <a:rPr lang="zh-CN" altLang="en-US" dirty="0"/>
              <a:t>， </a:t>
            </a:r>
            <a:r>
              <a:rPr lang="en-US" altLang="zh-CN" dirty="0"/>
              <a:t>et al. "Product quantization for nearest neighbor search." IEEE transactions on pattern analysis and machine intelligence 33.1 (2010): 117-128.</a:t>
            </a:r>
          </a:p>
          <a:p>
            <a:pPr marL="363538" indent="-363538" eaLnBrk="1" latinLnBrk="1" hangingPunct="1">
              <a:lnSpc>
                <a:spcPct val="100000"/>
              </a:lnSpc>
              <a:spcAft>
                <a:spcPts val="300"/>
              </a:spcAft>
            </a:pPr>
            <a:r>
              <a:rPr lang="en-US" altLang="zh-CN" dirty="0"/>
              <a:t>Ge</a:t>
            </a:r>
            <a:r>
              <a:rPr lang="zh-CN" altLang="en-US" dirty="0"/>
              <a:t>， </a:t>
            </a:r>
            <a:r>
              <a:rPr lang="en-US" altLang="zh-CN" dirty="0"/>
              <a:t>Tiezheng</a:t>
            </a:r>
            <a:r>
              <a:rPr lang="zh-CN" altLang="en-US" dirty="0"/>
              <a:t>， </a:t>
            </a:r>
            <a:r>
              <a:rPr lang="en-US" altLang="zh-CN" dirty="0"/>
              <a:t>et al. "Optimized product quantization." IEEE transactions on pattern analysis and machine intelligence 36.4 (2013): 744-755.</a:t>
            </a:r>
          </a:p>
          <a:p>
            <a:pPr marL="363538" indent="-363538" eaLnBrk="1" latinLnBrk="1" hangingPunct="1">
              <a:lnSpc>
                <a:spcPct val="100000"/>
              </a:lnSpc>
              <a:spcAft>
                <a:spcPts val="300"/>
              </a:spcAft>
            </a:pPr>
            <a:r>
              <a:rPr lang="en-US" altLang="zh-CN" dirty="0" err="1"/>
              <a:t>Babenko</a:t>
            </a:r>
            <a:r>
              <a:rPr lang="zh-CN" altLang="en-US" dirty="0"/>
              <a:t>， </a:t>
            </a:r>
            <a:r>
              <a:rPr lang="en-US" altLang="zh-CN" dirty="0"/>
              <a:t>Artem</a:t>
            </a:r>
            <a:r>
              <a:rPr lang="zh-CN" altLang="en-US" dirty="0"/>
              <a:t>， </a:t>
            </a:r>
            <a:r>
              <a:rPr lang="en-US" altLang="zh-CN" dirty="0"/>
              <a:t>and Victor Lempitsky. "The inverted multi-index." IEEE transactions on pattern analysis and machine intelligence 37.6 (2014): 1247-1260.</a:t>
            </a:r>
          </a:p>
          <a:p>
            <a:pPr marL="363538" indent="-363538" eaLnBrk="1" latinLnBrk="1" hangingPunct="1">
              <a:lnSpc>
                <a:spcPct val="100000"/>
              </a:lnSpc>
              <a:spcAft>
                <a:spcPts val="300"/>
              </a:spcAft>
            </a:pPr>
            <a:r>
              <a:rPr lang="en-US" altLang="zh-CN" dirty="0" err="1"/>
              <a:t>Datar</a:t>
            </a:r>
            <a:r>
              <a:rPr lang="en-US" altLang="zh-CN" dirty="0"/>
              <a:t> M</a:t>
            </a:r>
            <a:r>
              <a:rPr lang="zh-CN" altLang="en-US" dirty="0"/>
              <a:t>， </a:t>
            </a:r>
            <a:r>
              <a:rPr lang="en-US" altLang="zh-CN" dirty="0"/>
              <a:t>Immorlica N</a:t>
            </a:r>
            <a:r>
              <a:rPr lang="zh-CN" altLang="en-US" dirty="0"/>
              <a:t>， </a:t>
            </a:r>
            <a:r>
              <a:rPr lang="en-US" altLang="zh-CN" dirty="0"/>
              <a:t>Indyk P</a:t>
            </a:r>
            <a:r>
              <a:rPr lang="zh-CN" altLang="en-US" dirty="0"/>
              <a:t>， </a:t>
            </a:r>
            <a:r>
              <a:rPr lang="en-US" altLang="zh-CN" dirty="0"/>
              <a:t>Mirrokni VS. Locality-sensitive hashing scheme based on p-stable distributions. Proceedings of the twentieth annual symposium on Computational geometry. 2004 Jun 8:253-62.</a:t>
            </a:r>
          </a:p>
          <a:p>
            <a:pPr marL="363538" indent="-363538" eaLnBrk="1" latinLnBrk="1" hangingPunct="1">
              <a:lnSpc>
                <a:spcPct val="100000"/>
              </a:lnSpc>
              <a:spcAft>
                <a:spcPts val="300"/>
              </a:spcAft>
            </a:pPr>
            <a:r>
              <a:rPr lang="en-US" altLang="zh-CN" dirty="0"/>
              <a:t>Muja M</a:t>
            </a:r>
            <a:r>
              <a:rPr lang="zh-CN" altLang="en-US" dirty="0"/>
              <a:t>， </a:t>
            </a:r>
            <a:r>
              <a:rPr lang="en-US" altLang="zh-CN" dirty="0"/>
              <a:t>Lowe DG. Fast approximate nearest neighbors with automatic algorithm configuration. VISAPP (1). 2009 Feb 4:331-40.</a:t>
            </a:r>
          </a:p>
          <a:p>
            <a:pPr marL="363538" indent="-363538" eaLnBrk="1" latinLnBrk="1" hangingPunct="1">
              <a:lnSpc>
                <a:spcPct val="100000"/>
              </a:lnSpc>
              <a:spcAft>
                <a:spcPts val="300"/>
              </a:spcAft>
            </a:pPr>
            <a:r>
              <a:rPr lang="en-US" altLang="zh-CN" dirty="0" err="1"/>
              <a:t>Jégou</a:t>
            </a:r>
            <a:r>
              <a:rPr lang="zh-CN" altLang="en-US" dirty="0"/>
              <a:t>， </a:t>
            </a:r>
            <a:r>
              <a:rPr lang="en-US" altLang="zh-CN" dirty="0"/>
              <a:t>Hervé</a:t>
            </a:r>
            <a:r>
              <a:rPr lang="zh-CN" altLang="en-US" dirty="0"/>
              <a:t>， </a:t>
            </a:r>
            <a:r>
              <a:rPr lang="en-US" altLang="zh-CN" dirty="0"/>
              <a:t>et al. "Product quantization for nearest neighbor search." IEEE transactions on pattern analysis and machine intelligence 33.1 (2011): 117-128.</a:t>
            </a:r>
          </a:p>
          <a:p>
            <a:pPr marL="363538" indent="-363538" eaLnBrk="1" latinLnBrk="1" hangingPunct="1">
              <a:lnSpc>
                <a:spcPct val="100000"/>
              </a:lnSpc>
              <a:spcAft>
                <a:spcPts val="300"/>
              </a:spcAft>
            </a:pPr>
            <a:r>
              <a:rPr lang="en-US" altLang="zh-CN" dirty="0"/>
              <a:t>Chen</a:t>
            </a:r>
            <a:r>
              <a:rPr lang="zh-CN" altLang="en-US" dirty="0"/>
              <a:t>， </a:t>
            </a:r>
            <a:r>
              <a:rPr lang="en-US" altLang="zh-CN" dirty="0"/>
              <a:t>Zhenjie</a:t>
            </a:r>
            <a:r>
              <a:rPr lang="zh-CN" altLang="en-US" dirty="0"/>
              <a:t>， </a:t>
            </a:r>
            <a:r>
              <a:rPr lang="en-US" altLang="zh-CN" dirty="0"/>
              <a:t>and Jingqi Yan. "Fast KNN search for big data with set compression tree and best bin first." 2016 2nd International Conference on Cloud Computing and Internet of Things (CCIOT). IEEE</a:t>
            </a:r>
            <a:r>
              <a:rPr lang="zh-CN" altLang="en-US" dirty="0"/>
              <a:t>， </a:t>
            </a:r>
            <a:r>
              <a:rPr lang="en-US" altLang="zh-CN" dirty="0"/>
              <a:t>2016.</a:t>
            </a:r>
          </a:p>
          <a:p>
            <a:pPr marL="363538" indent="-363538" eaLnBrk="1" latinLnBrk="1" hangingPunct="1">
              <a:lnSpc>
                <a:spcPct val="100000"/>
              </a:lnSpc>
              <a:spcAft>
                <a:spcPts val="300"/>
              </a:spcAft>
            </a:pPr>
            <a:r>
              <a:rPr lang="en-US" altLang="zh-CN" dirty="0" err="1"/>
              <a:t>Dehmamy</a:t>
            </a:r>
            <a:r>
              <a:rPr lang="zh-CN" altLang="en-US" dirty="0"/>
              <a:t>， </a:t>
            </a:r>
            <a:r>
              <a:rPr lang="en-US" altLang="zh-CN" dirty="0"/>
              <a:t>Nima</a:t>
            </a:r>
            <a:r>
              <a:rPr lang="zh-CN" altLang="en-US" dirty="0"/>
              <a:t>， </a:t>
            </a:r>
            <a:r>
              <a:rPr lang="en-US" altLang="zh-CN" dirty="0"/>
              <a:t>Albert-László Barabási</a:t>
            </a:r>
            <a:r>
              <a:rPr lang="zh-CN" altLang="en-US" dirty="0"/>
              <a:t>， </a:t>
            </a:r>
            <a:r>
              <a:rPr lang="en-US" altLang="zh-CN" dirty="0"/>
              <a:t>and Rose Yu. "Understanding the representation power of graph neural networks in learning graph topology." Advances in Neural Information Processing Systems 32 (2019).</a:t>
            </a:r>
          </a:p>
          <a:p>
            <a:pPr marL="363538" indent="-363538" eaLnBrk="1" latinLnBrk="1" hangingPunct="1">
              <a:lnSpc>
                <a:spcPct val="100000"/>
              </a:lnSpc>
              <a:spcAft>
                <a:spcPts val="300"/>
              </a:spcAft>
            </a:pPr>
            <a:r>
              <a:rPr lang="en-US" altLang="zh-CN" dirty="0" err="1"/>
              <a:t>Babenko</a:t>
            </a:r>
            <a:r>
              <a:rPr lang="en-US" altLang="zh-CN" dirty="0"/>
              <a:t> A</a:t>
            </a:r>
            <a:r>
              <a:rPr lang="zh-CN" altLang="en-US" dirty="0"/>
              <a:t>， </a:t>
            </a:r>
            <a:r>
              <a:rPr lang="en-US" altLang="zh-CN" dirty="0" err="1"/>
              <a:t>Lempitsky</a:t>
            </a:r>
            <a:r>
              <a:rPr lang="en-US" altLang="zh-CN" dirty="0"/>
              <a:t> V. The inverted multi-index. IEEE transactions on pattern analysis and machine intelligence. 2014 Jun 7;37 (6):1247-60.</a:t>
            </a:r>
            <a:endParaRPr lang="en-US" altLang="zh-CN" dirty="0">
              <a:cs typeface="Futura Medium" panose="020B0602020204020303" pitchFamily="34" charset="-79"/>
            </a:endParaRPr>
          </a:p>
        </p:txBody>
      </p:sp>
    </p:spTree>
    <p:extLst>
      <p:ext uri="{BB962C8B-B14F-4D97-AF65-F5344CB8AC3E}">
        <p14:creationId xmlns:p14="http://schemas.microsoft.com/office/powerpoint/2010/main" val="31126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A835CF-64BF-D04E-8254-B42CA73039A8}"/>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endParaRPr kumimoji="1" lang="zh-CN" altLang="en-US" dirty="0"/>
          </a:p>
        </p:txBody>
      </p:sp>
      <p:sp>
        <p:nvSpPr>
          <p:cNvPr id="3" name="内容占位符 2">
            <a:extLst>
              <a:ext uri="{FF2B5EF4-FFF2-40B4-BE49-F238E27FC236}">
                <a16:creationId xmlns:a16="http://schemas.microsoft.com/office/drawing/2014/main" id="{8123DBE8-5925-7242-A865-4F5FA1BE158B}"/>
              </a:ext>
            </a:extLst>
          </p:cNvPr>
          <p:cNvSpPr>
            <a:spLocks noGrp="1"/>
          </p:cNvSpPr>
          <p:nvPr>
            <p:ph sz="half" idx="1"/>
          </p:nvPr>
        </p:nvSpPr>
        <p:spPr/>
        <p:txBody>
          <a:bodyPr numCol="2"/>
          <a:lstStyle/>
          <a:p>
            <a:pPr marL="363538" indent="-363538" eaLnBrk="1" latinLnBrk="1" hangingPunct="1">
              <a:lnSpc>
                <a:spcPct val="100000"/>
              </a:lnSpc>
              <a:spcAft>
                <a:spcPts val="300"/>
              </a:spcAft>
            </a:pPr>
            <a:r>
              <a:rPr lang="en-US" altLang="zh-CN" dirty="0">
                <a:hlinkClick r:id="rId2">
                  <a:extLst>
                    <a:ext uri="{A12FA001-AC4F-418D-AE19-62706E023703}">
                      <ahyp:hlinkClr xmlns:ahyp="http://schemas.microsoft.com/office/drawing/2018/hyperlinkcolor" val="tx"/>
                    </a:ext>
                  </a:extLst>
                </a:hlinkClick>
              </a:rPr>
              <a:t>https://www.bilibili.com/video/BV11a4y1c7SW</a:t>
            </a:r>
            <a:endParaRPr lang="en-US" altLang="zh-CN" dirty="0"/>
          </a:p>
          <a:p>
            <a:pPr marL="363538" indent="-363538" eaLnBrk="1" latinLnBrk="1" hangingPunct="1">
              <a:lnSpc>
                <a:spcPct val="100000"/>
              </a:lnSpc>
              <a:spcAft>
                <a:spcPts val="300"/>
              </a:spcAft>
            </a:pPr>
            <a:r>
              <a:rPr lang="en-US" altLang="zh-CN" dirty="0">
                <a:hlinkClick r:id="rId3">
                  <a:extLst>
                    <a:ext uri="{A12FA001-AC4F-418D-AE19-62706E023703}">
                      <ahyp:hlinkClr xmlns:ahyp="http://schemas.microsoft.com/office/drawing/2018/hyperlinkcolor" val="tx"/>
                    </a:ext>
                  </a:extLst>
                </a:hlinkClick>
              </a:rPr>
              <a:t>https://www.bilibili.com/video/BV1BM4y177Dk</a:t>
            </a:r>
            <a:endParaRPr lang="en-US" altLang="zh-CN" dirty="0"/>
          </a:p>
          <a:p>
            <a:pPr marL="363538" indent="-363538" eaLnBrk="1" latinLnBrk="1" hangingPunct="1">
              <a:lnSpc>
                <a:spcPct val="100000"/>
              </a:lnSpc>
              <a:spcAft>
                <a:spcPts val="300"/>
              </a:spcAft>
            </a:pPr>
            <a:r>
              <a:rPr lang="en-US" altLang="zh-CN" dirty="0">
                <a:hlinkClick r:id="rId4">
                  <a:extLst>
                    <a:ext uri="{A12FA001-AC4F-418D-AE19-62706E023703}">
                      <ahyp:hlinkClr xmlns:ahyp="http://schemas.microsoft.com/office/drawing/2018/hyperlinkcolor" val="tx"/>
                    </a:ext>
                  </a:extLst>
                </a:hlinkClick>
              </a:rPr>
              <a:t>https://www.pinecone.io/learn/vector-database/</a:t>
            </a:r>
            <a:endParaRPr lang="en-US" altLang="zh-CN" dirty="0"/>
          </a:p>
          <a:p>
            <a:pPr marL="363538" indent="-363538" eaLnBrk="1" latinLnBrk="1" hangingPunct="1">
              <a:lnSpc>
                <a:spcPct val="100000"/>
              </a:lnSpc>
              <a:spcAft>
                <a:spcPts val="300"/>
              </a:spcAft>
              <a:tabLst>
                <a:tab pos="5235575" algn="l"/>
              </a:tabLst>
            </a:pPr>
            <a:r>
              <a:rPr lang="en-US" altLang="zh-CN" dirty="0">
                <a:hlinkClick r:id="rId5">
                  <a:extLst>
                    <a:ext uri="{A12FA001-AC4F-418D-AE19-62706E023703}">
                      <ahyp:hlinkClr xmlns:ahyp="http://schemas.microsoft.com/office/drawing/2018/hyperlinkcolor" val="tx"/>
                    </a:ext>
                  </a:extLst>
                </a:hlinkClick>
              </a:rPr>
              <a:t>https://github.com/guangzhengli/ChatFiles</a:t>
            </a:r>
            <a:endParaRPr lang="en-US" altLang="zh-CN" dirty="0"/>
          </a:p>
          <a:p>
            <a:pPr marL="363538" indent="-363538" eaLnBrk="1" latinLnBrk="1" hangingPunct="1">
              <a:lnSpc>
                <a:spcPct val="100000"/>
              </a:lnSpc>
              <a:spcAft>
                <a:spcPts val="300"/>
              </a:spcAft>
            </a:pPr>
            <a:r>
              <a:rPr lang="en-US" altLang="zh-CN" dirty="0">
                <a:hlinkClick r:id="rId6">
                  <a:extLst>
                    <a:ext uri="{A12FA001-AC4F-418D-AE19-62706E023703}">
                      <ahyp:hlinkClr xmlns:ahyp="http://schemas.microsoft.com/office/drawing/2018/hyperlinkcolor" val="tx"/>
                    </a:ext>
                  </a:extLst>
                </a:hlinkClick>
              </a:rPr>
              <a:t>https://github.com/guangzhengli/vectorhub</a:t>
            </a:r>
            <a:endParaRPr lang="en-US" altLang="zh-CN" dirty="0"/>
          </a:p>
          <a:p>
            <a:pPr marL="363538" indent="-363538" eaLnBrk="1" latinLnBrk="1" hangingPunct="1">
              <a:lnSpc>
                <a:spcPct val="100000"/>
              </a:lnSpc>
              <a:spcAft>
                <a:spcPts val="300"/>
              </a:spcAft>
            </a:pPr>
            <a:r>
              <a:rPr lang="en-US" altLang="zh-CN" dirty="0">
                <a:hlinkClick r:id="rId7">
                  <a:extLst>
                    <a:ext uri="{A12FA001-AC4F-418D-AE19-62706E023703}">
                      <ahyp:hlinkClr xmlns:ahyp="http://schemas.microsoft.com/office/drawing/2018/hyperlinkcolor" val="tx"/>
                    </a:ext>
                  </a:extLst>
                </a:hlinkClick>
              </a:rPr>
              <a:t>https://www.anthropic.com/index/100k-context-windows</a:t>
            </a:r>
            <a:endParaRPr lang="en-US" altLang="zh-CN" dirty="0"/>
          </a:p>
          <a:p>
            <a:pPr marL="363538" indent="-363538" eaLnBrk="1" latinLnBrk="1" hangingPunct="1">
              <a:lnSpc>
                <a:spcPct val="100000"/>
              </a:lnSpc>
              <a:spcAft>
                <a:spcPts val="300"/>
              </a:spcAft>
            </a:pPr>
            <a:r>
              <a:rPr lang="en-US" altLang="zh-CN" dirty="0">
                <a:hlinkClick r:id="rId8">
                  <a:extLst>
                    <a:ext uri="{A12FA001-AC4F-418D-AE19-62706E023703}">
                      <ahyp:hlinkClr xmlns:ahyp="http://schemas.microsoft.com/office/drawing/2018/hyperlinkcolor" val="tx"/>
                    </a:ext>
                  </a:extLst>
                </a:hlinkClick>
              </a:rPr>
              <a:t>https://js.langchain.com/docs/</a:t>
            </a:r>
            <a:endParaRPr lang="en-US" altLang="zh-CN" dirty="0"/>
          </a:p>
          <a:p>
            <a:pPr marL="363538" indent="-363538" eaLnBrk="1" latinLnBrk="1" hangingPunct="1">
              <a:lnSpc>
                <a:spcPct val="100000"/>
              </a:lnSpc>
              <a:spcAft>
                <a:spcPts val="300"/>
              </a:spcAft>
            </a:pPr>
            <a:r>
              <a:rPr lang="en-US" altLang="zh-CN" dirty="0">
                <a:hlinkClick r:id="rId9">
                  <a:extLst>
                    <a:ext uri="{A12FA001-AC4F-418D-AE19-62706E023703}">
                      <ahyp:hlinkClr xmlns:ahyp="http://schemas.microsoft.com/office/drawing/2018/hyperlinkcolor" val="tx"/>
                    </a:ext>
                  </a:extLst>
                </a:hlinkClick>
              </a:rPr>
              <a:t>https://www.pinecone.io/learn/series/faiss/locality-sensitive-hashing/</a:t>
            </a:r>
            <a:endParaRPr lang="en-US" altLang="zh-CN" dirty="0"/>
          </a:p>
          <a:p>
            <a:pPr marL="363538" indent="-363538" eaLnBrk="1" latinLnBrk="1" hangingPunct="1">
              <a:lnSpc>
                <a:spcPct val="100000"/>
              </a:lnSpc>
              <a:spcAft>
                <a:spcPts val="300"/>
              </a:spcAft>
            </a:pPr>
            <a:r>
              <a:rPr lang="en-US" altLang="zh-CN" dirty="0">
                <a:hlinkClick r:id="rId10">
                  <a:extLst>
                    <a:ext uri="{A12FA001-AC4F-418D-AE19-62706E023703}">
                      <ahyp:hlinkClr xmlns:ahyp="http://schemas.microsoft.com/office/drawing/2018/hyperlinkcolor" val="tx"/>
                    </a:ext>
                  </a:extLst>
                </a:hlinkClick>
              </a:rPr>
              <a:t>https://www.pinecone.io/learn/series/faiss/product-quantization/</a:t>
            </a:r>
            <a:endParaRPr lang="en-US" altLang="zh-CN" dirty="0"/>
          </a:p>
          <a:p>
            <a:pPr marL="363538" indent="-363538" eaLnBrk="1" latinLnBrk="1" hangingPunct="1">
              <a:lnSpc>
                <a:spcPct val="100000"/>
              </a:lnSpc>
              <a:spcAft>
                <a:spcPts val="300"/>
              </a:spcAft>
              <a:tabLst>
                <a:tab pos="5235575" algn="l"/>
              </a:tabLst>
            </a:pPr>
            <a:r>
              <a:rPr lang="en-US" altLang="zh-CN" dirty="0">
                <a:hlinkClick r:id="rId11">
                  <a:extLst>
                    <a:ext uri="{A12FA001-AC4F-418D-AE19-62706E023703}">
                      <ahyp:hlinkClr xmlns:ahyp="http://schemas.microsoft.com/office/drawing/2018/hyperlinkcolor" val="tx"/>
                    </a:ext>
                  </a:extLst>
                </a:hlinkClick>
              </a:rPr>
              <a:t>https://www.pinecone.io/learn/series/faiss/locality-sensitive-hashing-random-projection/</a:t>
            </a:r>
            <a:endParaRPr lang="en-US" altLang="zh-CN" dirty="0"/>
          </a:p>
          <a:p>
            <a:pPr marL="363538" indent="-363538" eaLnBrk="1" latinLnBrk="1" hangingPunct="1">
              <a:lnSpc>
                <a:spcPct val="100000"/>
              </a:lnSpc>
              <a:spcAft>
                <a:spcPts val="300"/>
              </a:spcAft>
            </a:pPr>
            <a:r>
              <a:rPr lang="en-US" altLang="zh-CN" dirty="0">
                <a:hlinkClick r:id="rId12">
                  <a:extLst>
                    <a:ext uri="{A12FA001-AC4F-418D-AE19-62706E023703}">
                      <ahyp:hlinkClr xmlns:ahyp="http://schemas.microsoft.com/office/drawing/2018/hyperlinkcolor" val="tx"/>
                    </a:ext>
                  </a:extLst>
                </a:hlinkClick>
              </a:rPr>
              <a:t>https://www.youtube.com/watch?v=QvKMwLjdK-s&amp;t=168s&amp;ab_channel=JamesBriggs</a:t>
            </a:r>
            <a:endParaRPr lang="en-US" altLang="zh-CN" dirty="0"/>
          </a:p>
          <a:p>
            <a:pPr marL="363538" indent="-363538" eaLnBrk="1" latinLnBrk="1" hangingPunct="1">
              <a:lnSpc>
                <a:spcPct val="100000"/>
              </a:lnSpc>
              <a:spcAft>
                <a:spcPts val="300"/>
              </a:spcAft>
            </a:pPr>
            <a:r>
              <a:rPr lang="en-US" altLang="zh-CN" dirty="0">
                <a:hlinkClick r:id="rId13">
                  <a:extLst>
                    <a:ext uri="{A12FA001-AC4F-418D-AE19-62706E023703}">
                      <ahyp:hlinkClr xmlns:ahyp="http://schemas.microsoft.com/office/drawing/2018/hyperlinkcolor" val="tx"/>
                    </a:ext>
                  </a:extLst>
                </a:hlinkClick>
              </a:rPr>
              <a:t>https://www.pinecone.io/learn/series/faiss/faiss-tutorial/</a:t>
            </a:r>
            <a:endParaRPr lang="en-US" altLang="zh-CN" dirty="0"/>
          </a:p>
          <a:p>
            <a:pPr marL="363538" indent="-363538" eaLnBrk="1" latinLnBrk="1" hangingPunct="1">
              <a:lnSpc>
                <a:spcPct val="100000"/>
              </a:lnSpc>
              <a:spcAft>
                <a:spcPts val="300"/>
              </a:spcAft>
            </a:pPr>
            <a:r>
              <a:rPr lang="en-US" altLang="zh-CN" dirty="0">
                <a:hlinkClick r:id="rId14">
                  <a:extLst>
                    <a:ext uri="{A12FA001-AC4F-418D-AE19-62706E023703}">
                      <ahyp:hlinkClr xmlns:ahyp="http://schemas.microsoft.com/office/drawing/2018/hyperlinkcolor" val="tx"/>
                    </a:ext>
                  </a:extLst>
                </a:hlinkClick>
              </a:rPr>
              <a:t>https://www.youtube.com/watch?v=sKyvsdEv6rk&amp;ab_channel=JamesBriggs</a:t>
            </a:r>
            <a:endParaRPr lang="en-US" altLang="zh-CN" dirty="0"/>
          </a:p>
          <a:p>
            <a:pPr marL="363538" indent="-363538" eaLnBrk="1" latinLnBrk="1" hangingPunct="1">
              <a:lnSpc>
                <a:spcPct val="100000"/>
              </a:lnSpc>
              <a:spcAft>
                <a:spcPts val="300"/>
              </a:spcAft>
            </a:pPr>
            <a:r>
              <a:rPr lang="en-US" altLang="zh-CN" dirty="0">
                <a:hlinkClick r:id="rId15">
                  <a:extLst>
                    <a:ext uri="{A12FA001-AC4F-418D-AE19-62706E023703}">
                      <ahyp:hlinkClr xmlns:ahyp="http://schemas.microsoft.com/office/drawing/2018/hyperlinkcolor" val="tx"/>
                    </a:ext>
                  </a:extLst>
                </a:hlinkClick>
              </a:rPr>
              <a:t>https://www.pinecone.io/learn/vector-similarity/</a:t>
            </a:r>
            <a:endParaRPr lang="en-US" altLang="zh-CN" dirty="0"/>
          </a:p>
          <a:p>
            <a:pPr marL="363538" indent="-363538" eaLnBrk="1" latinLnBrk="1" hangingPunct="1">
              <a:lnSpc>
                <a:spcPct val="100000"/>
              </a:lnSpc>
              <a:spcAft>
                <a:spcPts val="300"/>
              </a:spcAft>
            </a:pPr>
            <a:r>
              <a:rPr lang="en-US" altLang="zh-CN" dirty="0">
                <a:hlinkClick r:id="rId16">
                  <a:extLst>
                    <a:ext uri="{A12FA001-AC4F-418D-AE19-62706E023703}">
                      <ahyp:hlinkClr xmlns:ahyp="http://schemas.microsoft.com/office/drawing/2018/hyperlinkcolor" val="tx"/>
                    </a:ext>
                  </a:extLst>
                </a:hlinkClick>
              </a:rPr>
              <a:t>https://github.com/chroma-core/chroma</a:t>
            </a:r>
            <a:endParaRPr lang="en-US" altLang="zh-CN" dirty="0"/>
          </a:p>
          <a:p>
            <a:pPr marL="363538" indent="-363538" eaLnBrk="1" latinLnBrk="1" hangingPunct="1">
              <a:lnSpc>
                <a:spcPct val="100000"/>
              </a:lnSpc>
              <a:spcAft>
                <a:spcPts val="300"/>
              </a:spcAft>
            </a:pPr>
            <a:r>
              <a:rPr lang="en-US" altLang="zh-CN" dirty="0">
                <a:hlinkClick r:id="rId17">
                  <a:extLst>
                    <a:ext uri="{A12FA001-AC4F-418D-AE19-62706E023703}">
                      <ahyp:hlinkClr xmlns:ahyp="http://schemas.microsoft.com/office/drawing/2018/hyperlinkcolor" val="tx"/>
                    </a:ext>
                  </a:extLst>
                </a:hlinkClick>
              </a:rPr>
              <a:t>https://github.com/milvus-io/milvus</a:t>
            </a:r>
            <a:endParaRPr lang="en-US" altLang="zh-CN" dirty="0"/>
          </a:p>
          <a:p>
            <a:pPr marL="363538" indent="-363538" eaLnBrk="1" latinLnBrk="1" hangingPunct="1">
              <a:lnSpc>
                <a:spcPct val="100000"/>
              </a:lnSpc>
              <a:spcAft>
                <a:spcPts val="300"/>
              </a:spcAft>
            </a:pPr>
            <a:r>
              <a:rPr lang="en-US" altLang="zh-CN" dirty="0">
                <a:hlinkClick r:id="rId18">
                  <a:extLst>
                    <a:ext uri="{A12FA001-AC4F-418D-AE19-62706E023703}">
                      <ahyp:hlinkClr xmlns:ahyp="http://schemas.microsoft.com/office/drawing/2018/hyperlinkcolor" val="tx"/>
                    </a:ext>
                  </a:extLst>
                </a:hlinkClick>
              </a:rPr>
              <a:t>https://www.pinecone.io/</a:t>
            </a:r>
            <a:endParaRPr lang="en-US" altLang="zh-CN" dirty="0"/>
          </a:p>
          <a:p>
            <a:pPr marL="363538" indent="-363538" eaLnBrk="1" latinLnBrk="1" hangingPunct="1">
              <a:lnSpc>
                <a:spcPct val="100000"/>
              </a:lnSpc>
              <a:spcAft>
                <a:spcPts val="300"/>
              </a:spcAft>
            </a:pPr>
            <a:r>
              <a:rPr lang="en-US" altLang="zh-CN" dirty="0">
                <a:hlinkClick r:id="rId19">
                  <a:extLst>
                    <a:ext uri="{A12FA001-AC4F-418D-AE19-62706E023703}">
                      <ahyp:hlinkClr xmlns:ahyp="http://schemas.microsoft.com/office/drawing/2018/hyperlinkcolor" val="tx"/>
                    </a:ext>
                  </a:extLst>
                </a:hlinkClick>
              </a:rPr>
              <a:t>https://github.com/qdrant/qdrant</a:t>
            </a:r>
            <a:endParaRPr lang="en-US" altLang="zh-CN" dirty="0"/>
          </a:p>
          <a:p>
            <a:pPr marL="363538" indent="-363538" eaLnBrk="1" latinLnBrk="1" hangingPunct="1">
              <a:lnSpc>
                <a:spcPct val="100000"/>
              </a:lnSpc>
              <a:spcAft>
                <a:spcPts val="300"/>
              </a:spcAft>
            </a:pPr>
            <a:r>
              <a:rPr lang="en-US" altLang="zh-CN" dirty="0">
                <a:hlinkClick r:id="rId20">
                  <a:extLst>
                    <a:ext uri="{A12FA001-AC4F-418D-AE19-62706E023703}">
                      <ahyp:hlinkClr xmlns:ahyp="http://schemas.microsoft.com/office/drawing/2018/hyperlinkcolor" val="tx"/>
                    </a:ext>
                  </a:extLst>
                </a:hlinkClick>
              </a:rPr>
              <a:t>https://github.com/typesense/typesense</a:t>
            </a:r>
            <a:endParaRPr lang="en-US" altLang="zh-CN" dirty="0"/>
          </a:p>
          <a:p>
            <a:pPr marL="363538" indent="-363538" eaLnBrk="1" latinLnBrk="1" hangingPunct="1">
              <a:lnSpc>
                <a:spcPct val="100000"/>
              </a:lnSpc>
              <a:spcAft>
                <a:spcPts val="300"/>
              </a:spcAft>
            </a:pPr>
            <a:r>
              <a:rPr lang="en-US" altLang="zh-CN" dirty="0">
                <a:hlinkClick r:id="rId21">
                  <a:extLst>
                    <a:ext uri="{A12FA001-AC4F-418D-AE19-62706E023703}">
                      <ahyp:hlinkClr xmlns:ahyp="http://schemas.microsoft.com/office/drawing/2018/hyperlinkcolor" val="tx"/>
                    </a:ext>
                  </a:extLst>
                </a:hlinkClick>
              </a:rPr>
              <a:t>https://github.com/weaviate/weaviate</a:t>
            </a:r>
            <a:endParaRPr lang="en-US" altLang="zh-CN" dirty="0"/>
          </a:p>
          <a:p>
            <a:pPr marL="363538" indent="-363538" eaLnBrk="1" latinLnBrk="1" hangingPunct="1">
              <a:lnSpc>
                <a:spcPct val="100000"/>
              </a:lnSpc>
              <a:spcAft>
                <a:spcPts val="300"/>
              </a:spcAft>
            </a:pPr>
            <a:r>
              <a:rPr lang="en-US" altLang="zh-CN" dirty="0">
                <a:hlinkClick r:id="rId22">
                  <a:extLst>
                    <a:ext uri="{A12FA001-AC4F-418D-AE19-62706E023703}">
                      <ahyp:hlinkClr xmlns:ahyp="http://schemas.microsoft.com/office/drawing/2018/hyperlinkcolor" val="tx"/>
                    </a:ext>
                  </a:extLst>
                </a:hlinkClick>
              </a:rPr>
              <a:t>https://redis.io/docs/interact/search-and-query/</a:t>
            </a:r>
            <a:endParaRPr lang="en-US" altLang="zh-CN" dirty="0"/>
          </a:p>
          <a:p>
            <a:pPr marL="363538" indent="-363538" eaLnBrk="1" latinLnBrk="1" hangingPunct="1">
              <a:lnSpc>
                <a:spcPct val="100000"/>
              </a:lnSpc>
              <a:spcAft>
                <a:spcPts val="300"/>
              </a:spcAft>
            </a:pPr>
            <a:r>
              <a:rPr lang="en-US" altLang="zh-CN" dirty="0">
                <a:hlinkClick r:id="rId23">
                  <a:extLst>
                    <a:ext uri="{A12FA001-AC4F-418D-AE19-62706E023703}">
                      <ahyp:hlinkClr xmlns:ahyp="http://schemas.microsoft.com/office/drawing/2018/hyperlinkcolor" val="tx"/>
                    </a:ext>
                  </a:extLst>
                </a:hlinkClick>
              </a:rPr>
              <a:t>https://github.com/pgvector/pgvector</a:t>
            </a:r>
            <a:endParaRPr lang="en-US" altLang="zh-CN" dirty="0"/>
          </a:p>
          <a:p>
            <a:endParaRPr kumimoji="1" lang="zh-CN" altLang="en-US" dirty="0"/>
          </a:p>
        </p:txBody>
      </p:sp>
    </p:spTree>
    <p:extLst>
      <p:ext uri="{BB962C8B-B14F-4D97-AF65-F5344CB8AC3E}">
        <p14:creationId xmlns:p14="http://schemas.microsoft.com/office/powerpoint/2010/main" val="1109993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nchor="ct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数据处理之向量数据库</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lvl="1">
              <a:lnSpc>
                <a:spcPct val="130000"/>
              </a:lnSpc>
              <a:buClr>
                <a:srgbClr val="92D050"/>
              </a:buClr>
            </a:pPr>
            <a:r>
              <a:rPr lang="zh-CN" altLang="en-US" sz="2400" b="1" dirty="0">
                <a:latin typeface="Gill Sans MT" panose="020B0502020104020203" pitchFamily="34" charset="0"/>
              </a:rPr>
              <a:t>向量与检索：</a:t>
            </a:r>
            <a:r>
              <a:rPr lang="zh-CN" altLang="en-US" sz="2000" dirty="0">
                <a:latin typeface="Gill Sans MT" panose="020B0502020104020203" pitchFamily="34" charset="0"/>
              </a:rPr>
              <a:t>向量 </a:t>
            </a:r>
            <a:r>
              <a:rPr lang="en-US" altLang="zh-CN" sz="2000" dirty="0">
                <a:latin typeface="Gill Sans MT" panose="020B0502020104020203" pitchFamily="34" charset="0"/>
              </a:rPr>
              <a:t>Vector</a:t>
            </a:r>
            <a:r>
              <a:rPr lang="zh-CN" altLang="en-US" sz="2000" dirty="0">
                <a:latin typeface="Gill Sans MT" panose="020B0502020104020203" pitchFamily="34" charset="0"/>
              </a:rPr>
              <a:t> 的表示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Embedding</a:t>
            </a:r>
            <a:r>
              <a:rPr lang="zh-CN" altLang="en-US" sz="2000" dirty="0">
                <a:latin typeface="Gill Sans MT" panose="020B0502020104020203" pitchFamily="34" charset="0"/>
              </a:rPr>
              <a:t> 原理</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向量数据库：</a:t>
            </a:r>
            <a:r>
              <a:rPr lang="zh-CN" altLang="en-US" sz="2000" dirty="0">
                <a:latin typeface="Gill Sans MT" panose="020B0502020104020203" pitchFamily="34" charset="0"/>
              </a:rPr>
              <a:t>向量数据库原理、功能、特点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Vector-DB</a:t>
            </a:r>
            <a:r>
              <a:rPr lang="zh-CN" altLang="en-US" sz="2000" dirty="0">
                <a:latin typeface="Gill Sans MT" panose="020B0502020104020203" pitchFamily="34" charset="0"/>
              </a:rPr>
              <a:t> 应用场景</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大模型关系：</a:t>
            </a:r>
            <a:r>
              <a:rPr lang="zh-CN" altLang="en-US" sz="2000" dirty="0">
                <a:latin typeface="Gill Sans MT" panose="020B0502020104020203" pitchFamily="34" charset="0"/>
              </a:rPr>
              <a:t>向量数据库遇到大模型 </a:t>
            </a:r>
            <a:r>
              <a:rPr lang="en-US" altLang="zh-CN" sz="2000" dirty="0">
                <a:latin typeface="Gill Sans MT" panose="020B0502020104020203" pitchFamily="34" charset="0"/>
              </a:rPr>
              <a:t>–</a:t>
            </a:r>
            <a:r>
              <a:rPr lang="zh-CN" altLang="en-US" sz="2000" dirty="0">
                <a:latin typeface="Gill Sans MT" panose="020B0502020104020203" pitchFamily="34" charset="0"/>
              </a:rPr>
              <a:t> 大模型与 </a:t>
            </a:r>
            <a:r>
              <a:rPr lang="en-US" altLang="zh-CN" sz="2000" dirty="0">
                <a:latin typeface="Gill Sans MT" panose="020B0502020104020203" pitchFamily="34" charset="0"/>
              </a:rPr>
              <a:t>Vector-DB</a:t>
            </a:r>
            <a:r>
              <a:rPr lang="zh-CN" altLang="en-US" sz="2000" dirty="0">
                <a:latin typeface="Gill Sans MT" panose="020B0502020104020203" pitchFamily="34" charset="0"/>
              </a:rPr>
              <a:t> 应用场景</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相似性搜索：</a:t>
            </a:r>
            <a:r>
              <a:rPr lang="en-US" altLang="zh-CN" sz="2000" dirty="0">
                <a:latin typeface="Gill Sans MT" panose="020B0502020104020203" pitchFamily="34" charset="0"/>
              </a:rPr>
              <a:t>K-Means</a:t>
            </a:r>
            <a:r>
              <a:rPr lang="zh-CN" altLang="en-US" sz="2000" dirty="0">
                <a:latin typeface="Gill Sans MT" panose="020B0502020104020203" pitchFamily="34" charset="0"/>
              </a:rPr>
              <a:t> 聚类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Faiss </a:t>
            </a:r>
            <a:r>
              <a:rPr lang="zh-CN" altLang="en-US" sz="2000" dirty="0">
                <a:latin typeface="Gill Sans MT" panose="020B0502020104020203" pitchFamily="34" charset="0"/>
              </a:rPr>
              <a:t>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PQ</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IVF</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HNSW</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相似性度量：</a:t>
            </a:r>
            <a:r>
              <a:rPr lang="zh-CN" altLang="en-US" sz="2000" dirty="0">
                <a:latin typeface="Gill Sans MT" panose="020B0502020104020203" pitchFamily="34" charset="0"/>
              </a:rPr>
              <a:t>欧氏距离（</a:t>
            </a:r>
            <a:r>
              <a:rPr lang="en-US" altLang="zh-CN" sz="2000" dirty="0">
                <a:latin typeface="Gill Sans MT" panose="020B0502020104020203" pitchFamily="34" charset="0"/>
              </a:rPr>
              <a:t>L2</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内积（</a:t>
            </a:r>
            <a:r>
              <a:rPr lang="en-US" altLang="zh-CN" sz="2000" dirty="0">
                <a:latin typeface="Gill Sans MT" panose="020B0502020104020203" pitchFamily="34" charset="0"/>
              </a:rPr>
              <a:t>IP</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其他度量方式</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通用性架构：</a:t>
            </a:r>
            <a:r>
              <a:rPr lang="zh-CN" altLang="en-US" sz="2000" dirty="0">
                <a:latin typeface="Gill Sans MT" panose="020B0502020104020203" pitchFamily="34" charset="0"/>
              </a:rPr>
              <a:t>通用 </a:t>
            </a:r>
            <a:r>
              <a:rPr lang="en-US" altLang="zh-CN" sz="2000" dirty="0">
                <a:latin typeface="Gill Sans MT" panose="020B0502020104020203" pitchFamily="34" charset="0"/>
              </a:rPr>
              <a:t>Vector-DB</a:t>
            </a:r>
            <a:r>
              <a:rPr lang="zh-CN" altLang="en-US" sz="2000" dirty="0">
                <a:latin typeface="Gill Sans MT" panose="020B0502020104020203" pitchFamily="34" charset="0"/>
              </a:rPr>
              <a:t> 架构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KDB</a:t>
            </a:r>
            <a:r>
              <a:rPr lang="zh-CN" altLang="en-US" sz="2000" dirty="0">
                <a:latin typeface="Gill Sans MT" panose="020B0502020104020203" pitchFamily="34" charset="0"/>
              </a:rPr>
              <a:t> 架构示例</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对比与小结：</a:t>
            </a:r>
            <a:r>
              <a:rPr lang="zh-CN" altLang="en-US" sz="2000" dirty="0">
                <a:latin typeface="Gill Sans MT" panose="020B0502020104020203" pitchFamily="34" charset="0"/>
              </a:rPr>
              <a:t>业界向量数据库横向对比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Vector-DB</a:t>
            </a:r>
            <a:r>
              <a:rPr lang="zh-CN" altLang="en-US" sz="2000" dirty="0">
                <a:latin typeface="Gill Sans MT" panose="020B0502020104020203" pitchFamily="34" charset="0"/>
              </a:rPr>
              <a:t> 小结</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B7DCE-11CE-D146-A3E0-E80BA9EC8EB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8B68CDB-907C-C249-B521-BE5035B417D0}"/>
              </a:ext>
            </a:extLst>
          </p:cNvPr>
          <p:cNvSpPr>
            <a:spLocks noGrp="1"/>
          </p:cNvSpPr>
          <p:nvPr>
            <p:ph sz="half" idx="1"/>
          </p:nvPr>
        </p:nvSpPr>
        <p:spPr/>
        <p:txBody>
          <a:bodyPr/>
          <a:lstStyle/>
          <a:p>
            <a:endParaRPr kumimoji="1" lang="zh-CN" altLang="en-US"/>
          </a:p>
        </p:txBody>
      </p:sp>
    </p:spTree>
    <p:extLst>
      <p:ext uri="{BB962C8B-B14F-4D97-AF65-F5344CB8AC3E}">
        <p14:creationId xmlns:p14="http://schemas.microsoft.com/office/powerpoint/2010/main" val="270882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0F0CDB39-43F0-8E4E-9200-B2010A7BD404}"/>
              </a:ext>
            </a:extLst>
          </p:cNvPr>
          <p:cNvSpPr>
            <a:spLocks noGrp="1"/>
          </p:cNvSpPr>
          <p:nvPr>
            <p:ph sz="half" idx="1"/>
          </p:nvPr>
        </p:nvSpPr>
        <p:spPr/>
        <p:txBody>
          <a:bodyPr>
            <a:normAutofit fontScale="92500"/>
          </a:bodyPr>
          <a:lstStyle/>
          <a:p>
            <a:r>
              <a:rPr lang="zh-CN" altLang="en-US" dirty="0"/>
              <a:t>相似性度量</a:t>
            </a:r>
            <a:endParaRPr lang="en-US" altLang="zh-CN" dirty="0"/>
          </a:p>
          <a:p>
            <a:r>
              <a:rPr lang="en-US" altLang="zh-CN" sz="8600" dirty="0"/>
              <a:t>Similarity Measurement</a:t>
            </a:r>
          </a:p>
        </p:txBody>
      </p:sp>
    </p:spTree>
    <p:extLst>
      <p:ext uri="{BB962C8B-B14F-4D97-AF65-F5344CB8AC3E}">
        <p14:creationId xmlns:p14="http://schemas.microsoft.com/office/powerpoint/2010/main" val="2011452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622307C-841D-4249-8110-A78C27C715A7}"/>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DF499BA-19A9-FC43-9FEC-A548ADA44542}"/>
              </a:ext>
            </a:extLst>
          </p:cNvPr>
          <p:cNvSpPr>
            <a:spLocks noGrp="1"/>
          </p:cNvSpPr>
          <p:nvPr>
            <p:ph sz="half" idx="1"/>
          </p:nvPr>
        </p:nvSpPr>
        <p:spPr/>
        <p:txBody>
          <a:bodyPr/>
          <a:lstStyle/>
          <a:p>
            <a:pPr>
              <a:lnSpc>
                <a:spcPct val="150000"/>
              </a:lnSpc>
            </a:pPr>
            <a:r>
              <a:rPr lang="zh-CN" altLang="en-US" dirty="0"/>
              <a:t>上面我们讨论了向量数据库的不同搜索算法，但是还没有讨论如何衡量相似性。在相似性搜索中，需要计算两个向量之间的距离，然后根据距离来判断它们的相似度。</a:t>
            </a:r>
          </a:p>
          <a:p>
            <a:pPr>
              <a:lnSpc>
                <a:spcPct val="150000"/>
              </a:lnSpc>
            </a:pPr>
            <a:r>
              <a:rPr lang="zh-CN" altLang="en-US" dirty="0"/>
              <a:t>而如何计算向量在高维空间的距离呢？有三种常见的向量相似度算法：欧几里德距离、余弦相似度和点积相似度。</a:t>
            </a:r>
          </a:p>
        </p:txBody>
      </p:sp>
    </p:spTree>
    <p:extLst>
      <p:ext uri="{BB962C8B-B14F-4D97-AF65-F5344CB8AC3E}">
        <p14:creationId xmlns:p14="http://schemas.microsoft.com/office/powerpoint/2010/main" val="306099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39E17DEA-6B72-9F4E-898C-0CCDE9579755}"/>
              </a:ext>
            </a:extLst>
          </p:cNvPr>
          <p:cNvSpPr>
            <a:spLocks noGrp="1"/>
          </p:cNvSpPr>
          <p:nvPr>
            <p:ph type="title"/>
          </p:nvPr>
        </p:nvSpPr>
        <p:spPr/>
        <p:txBody>
          <a:bodyPr/>
          <a:lstStyle/>
          <a:p>
            <a:endParaRPr lang="zh-CN" altLang="en-US"/>
          </a:p>
        </p:txBody>
      </p:sp>
      <p:sp>
        <p:nvSpPr>
          <p:cNvPr id="9" name="内容占位符 8">
            <a:extLst>
              <a:ext uri="{FF2B5EF4-FFF2-40B4-BE49-F238E27FC236}">
                <a16:creationId xmlns:a16="http://schemas.microsoft.com/office/drawing/2014/main" id="{4CE17586-86C7-724D-A3CB-3F6866A3C314}"/>
              </a:ext>
            </a:extLst>
          </p:cNvPr>
          <p:cNvSpPr>
            <a:spLocks noGrp="1"/>
          </p:cNvSpPr>
          <p:nvPr>
            <p:ph sz="half" idx="1"/>
          </p:nvPr>
        </p:nvSpPr>
        <p:spPr/>
        <p:txBody>
          <a:bodyPr/>
          <a:lstStyle/>
          <a:p>
            <a:r>
              <a:rPr lang="zh-CN" altLang="en-US" dirty="0"/>
              <a:t>在 </a:t>
            </a:r>
            <a:r>
              <a:rPr lang="en-US" altLang="zh-CN" dirty="0"/>
              <a:t>Milvus </a:t>
            </a:r>
            <a:r>
              <a:rPr lang="zh-CN" altLang="en-US" dirty="0"/>
              <a:t>中，相似度度量用于衡量向量之间的相似性。选择一个好的距离度量方法可以显著提高分类和聚类的性能。根据输入数据的形式，选择特定的相似度度量方法可以获得最优的性能。</a:t>
            </a:r>
          </a:p>
          <a:p>
            <a:r>
              <a:rPr lang="zh-CN" altLang="en-US" dirty="0"/>
              <a:t>对于浮点嵌入，通常使用以下指标：</a:t>
            </a:r>
          </a:p>
          <a:p>
            <a:r>
              <a:rPr lang="zh-CN" altLang="en-US" b="1" dirty="0"/>
              <a:t>欧氏距离（</a:t>
            </a:r>
            <a:r>
              <a:rPr lang="en-US" altLang="zh-CN" b="1" dirty="0"/>
              <a:t>L2</a:t>
            </a:r>
            <a:r>
              <a:rPr lang="zh-CN" altLang="en-US" b="1" dirty="0"/>
              <a:t>）</a:t>
            </a:r>
            <a:r>
              <a:rPr lang="zh-CN" altLang="en-US" dirty="0"/>
              <a:t>：该指标通常用于计算机视觉领域（</a:t>
            </a:r>
            <a:r>
              <a:rPr lang="en-US" altLang="zh-CN" dirty="0"/>
              <a:t>CV</a:t>
            </a:r>
            <a:r>
              <a:rPr lang="zh-CN" altLang="en-US" dirty="0"/>
              <a:t>）。</a:t>
            </a:r>
          </a:p>
          <a:p>
            <a:r>
              <a:rPr lang="zh-CN" altLang="en-US" b="1" dirty="0"/>
              <a:t>内积（</a:t>
            </a:r>
            <a:r>
              <a:rPr lang="en-US" altLang="zh-CN" b="1" dirty="0"/>
              <a:t>IP</a:t>
            </a:r>
            <a:r>
              <a:rPr lang="zh-CN" altLang="en-US" b="1" dirty="0"/>
              <a:t>）</a:t>
            </a:r>
            <a:r>
              <a:rPr lang="zh-CN" altLang="en-US" dirty="0"/>
              <a:t>：该指标通常用于自然语言处理领域（</a:t>
            </a:r>
            <a:r>
              <a:rPr lang="en-US" altLang="zh-CN" dirty="0"/>
              <a:t>NLP</a:t>
            </a:r>
            <a:r>
              <a:rPr lang="zh-CN" altLang="en-US" dirty="0"/>
              <a:t>）。</a:t>
            </a:r>
          </a:p>
          <a:p>
            <a:r>
              <a:rPr lang="zh-CN" altLang="en-US" dirty="0"/>
              <a:t>在二元嵌入中广泛使用的度量标准包括：</a:t>
            </a:r>
          </a:p>
          <a:p>
            <a:r>
              <a:rPr lang="zh-CN" altLang="en-US" b="1" dirty="0"/>
              <a:t>哈明距离</a:t>
            </a:r>
            <a:r>
              <a:rPr lang="zh-CN" altLang="en-US" dirty="0"/>
              <a:t>：这个度量标准通常用于自然语言处理（</a:t>
            </a:r>
            <a:r>
              <a:rPr lang="en-US" altLang="zh-CN" dirty="0"/>
              <a:t>NLP</a:t>
            </a:r>
            <a:r>
              <a:rPr lang="zh-CN" altLang="en-US" dirty="0"/>
              <a:t>）领域。</a:t>
            </a:r>
          </a:p>
          <a:p>
            <a:r>
              <a:rPr lang="zh-CN" altLang="en-US" b="1" dirty="0"/>
              <a:t>杰卡德距离</a:t>
            </a:r>
            <a:r>
              <a:rPr lang="zh-CN" altLang="en-US" dirty="0"/>
              <a:t>：这个度量标准通常用于分子相似性搜索领域。</a:t>
            </a:r>
          </a:p>
          <a:p>
            <a:r>
              <a:rPr lang="zh-CN" altLang="en-US" b="1" dirty="0"/>
              <a:t>塔尼莫托距离</a:t>
            </a:r>
            <a:r>
              <a:rPr lang="zh-CN" altLang="en-US" dirty="0"/>
              <a:t>：这个度量标准通常用于分子相似性搜索领域。</a:t>
            </a:r>
          </a:p>
          <a:p>
            <a:r>
              <a:rPr lang="zh-CN" altLang="en-US" b="1" dirty="0"/>
              <a:t>超结构距离</a:t>
            </a:r>
            <a:r>
              <a:rPr lang="zh-CN" altLang="en-US" dirty="0"/>
              <a:t>：这个度量标准通常用于搜索分子的类似超结构。</a:t>
            </a:r>
          </a:p>
          <a:p>
            <a:r>
              <a:rPr lang="zh-CN" altLang="en-US" b="1" dirty="0"/>
              <a:t>亚结构距离</a:t>
            </a:r>
            <a:r>
              <a:rPr lang="zh-CN" altLang="en-US" dirty="0"/>
              <a:t>：这个度量标准通常用于搜索分子的类似亚结构。</a:t>
            </a:r>
          </a:p>
          <a:p>
            <a:endParaRPr lang="zh-CN" altLang="en-US" dirty="0"/>
          </a:p>
        </p:txBody>
      </p:sp>
    </p:spTree>
    <p:extLst>
      <p:ext uri="{BB962C8B-B14F-4D97-AF65-F5344CB8AC3E}">
        <p14:creationId xmlns:p14="http://schemas.microsoft.com/office/powerpoint/2010/main" val="3931206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EA595E9-5315-FD47-B979-0AEC1B0CCAC1}"/>
              </a:ext>
            </a:extLst>
          </p:cNvPr>
          <p:cNvSpPr>
            <a:spLocks noGrp="1"/>
          </p:cNvSpPr>
          <p:nvPr>
            <p:ph type="title"/>
          </p:nvPr>
        </p:nvSpPr>
        <p:spPr/>
        <p:txBody>
          <a:bodyPr/>
          <a:lstStyle/>
          <a:p>
            <a:r>
              <a:rPr lang="en-US" altLang="zh-CN" dirty="0"/>
              <a:t>Euclidean Distance</a:t>
            </a:r>
            <a:r>
              <a:rPr lang="zh-CN" altLang="en-US" dirty="0"/>
              <a:t> 欧几里得距离</a:t>
            </a:r>
          </a:p>
        </p:txBody>
      </p:sp>
      <p:sp>
        <p:nvSpPr>
          <p:cNvPr id="7" name="内容占位符 6">
            <a:extLst>
              <a:ext uri="{FF2B5EF4-FFF2-40B4-BE49-F238E27FC236}">
                <a16:creationId xmlns:a16="http://schemas.microsoft.com/office/drawing/2014/main" id="{295E2570-1EDF-7E49-8B54-4655DCEA77B4}"/>
              </a:ext>
            </a:extLst>
          </p:cNvPr>
          <p:cNvSpPr>
            <a:spLocks noGrp="1"/>
          </p:cNvSpPr>
          <p:nvPr>
            <p:ph sz="half" idx="1"/>
          </p:nvPr>
        </p:nvSpPr>
        <p:spPr/>
        <p:txBody>
          <a:bodyPr/>
          <a:lstStyle/>
          <a:p>
            <a:r>
              <a:rPr lang="zh-CN" altLang="en-US" dirty="0"/>
              <a:t>欧几里得距离是指两个向量之间的距离，它的计算公式为：</a:t>
            </a:r>
          </a:p>
          <a:p>
            <a:br>
              <a:rPr lang="zh-CN" altLang="en-US" dirty="0"/>
            </a:br>
            <a:r>
              <a:rPr lang="zh-CN" altLang="en-US" dirty="0"/>
              <a:t>其中，�</a:t>
            </a:r>
            <a:r>
              <a:rPr lang="en-US" altLang="zh-CN" b="1" dirty="0"/>
              <a:t>A</a:t>
            </a:r>
            <a:r>
              <a:rPr lang="en-US" altLang="zh-CN" dirty="0"/>
              <a:t> </a:t>
            </a:r>
            <a:r>
              <a:rPr lang="zh-CN" altLang="en-US" dirty="0"/>
              <a:t>和 �</a:t>
            </a:r>
            <a:r>
              <a:rPr lang="en-US" altLang="zh-CN" b="1" dirty="0"/>
              <a:t>B</a:t>
            </a:r>
            <a:r>
              <a:rPr lang="en-US" altLang="zh-CN" dirty="0"/>
              <a:t> </a:t>
            </a:r>
            <a:r>
              <a:rPr lang="zh-CN" altLang="en-US" dirty="0"/>
              <a:t>分别表示两个向量，�</a:t>
            </a:r>
            <a:r>
              <a:rPr lang="en-US" altLang="zh-CN" i="1" dirty="0"/>
              <a:t>n</a:t>
            </a:r>
            <a:r>
              <a:rPr lang="en-US" altLang="zh-CN" dirty="0"/>
              <a:t> </a:t>
            </a:r>
            <a:r>
              <a:rPr lang="zh-CN" altLang="en-US" dirty="0"/>
              <a:t>表示向量的维度。</a:t>
            </a:r>
            <a:endParaRPr lang="en-US" altLang="zh-CN" dirty="0"/>
          </a:p>
          <a:p>
            <a:endParaRPr lang="en-US" altLang="zh-CN" dirty="0"/>
          </a:p>
          <a:p>
            <a:r>
              <a:rPr lang="zh-CN" altLang="en-US" dirty="0"/>
              <a:t>欧几里得距离算法的优点是可以反映向量的绝对距离，适用于需要考虑向量长度的相似性计算。例如推荐系统中，需要根据用户的历史行为来推荐相似的商品，这时就需要考虑用户的历史行为的数量，而不仅仅是用户的历史行为的相似度。</a:t>
            </a:r>
          </a:p>
          <a:p>
            <a:br>
              <a:rPr lang="zh-CN" altLang="en-US" dirty="0"/>
            </a:br>
            <a:endParaRPr lang="zh-CN" altLang="en-US" dirty="0"/>
          </a:p>
        </p:txBody>
      </p:sp>
      <p:pic>
        <p:nvPicPr>
          <p:cNvPr id="8" name="图片 7">
            <a:extLst>
              <a:ext uri="{FF2B5EF4-FFF2-40B4-BE49-F238E27FC236}">
                <a16:creationId xmlns:a16="http://schemas.microsoft.com/office/drawing/2014/main" id="{BBD87D2C-A029-184D-8C52-0E5DA6E1140C}"/>
              </a:ext>
            </a:extLst>
          </p:cNvPr>
          <p:cNvPicPr>
            <a:picLocks noChangeAspect="1"/>
          </p:cNvPicPr>
          <p:nvPr/>
        </p:nvPicPr>
        <p:blipFill>
          <a:blip r:embed="rId2"/>
          <a:stretch>
            <a:fillRect/>
          </a:stretch>
        </p:blipFill>
        <p:spPr>
          <a:xfrm>
            <a:off x="7003585" y="1575019"/>
            <a:ext cx="3886200" cy="1206500"/>
          </a:xfrm>
          <a:prstGeom prst="rect">
            <a:avLst/>
          </a:prstGeom>
        </p:spPr>
      </p:pic>
      <p:pic>
        <p:nvPicPr>
          <p:cNvPr id="9" name="图片 8">
            <a:extLst>
              <a:ext uri="{FF2B5EF4-FFF2-40B4-BE49-F238E27FC236}">
                <a16:creationId xmlns:a16="http://schemas.microsoft.com/office/drawing/2014/main" id="{12F42E21-FF84-B143-BE84-1B082F176381}"/>
              </a:ext>
            </a:extLst>
          </p:cNvPr>
          <p:cNvPicPr>
            <a:picLocks noChangeAspect="1"/>
          </p:cNvPicPr>
          <p:nvPr/>
        </p:nvPicPr>
        <p:blipFill>
          <a:blip r:embed="rId3"/>
          <a:stretch>
            <a:fillRect/>
          </a:stretch>
        </p:blipFill>
        <p:spPr>
          <a:xfrm>
            <a:off x="7752008" y="3209399"/>
            <a:ext cx="2641600" cy="2717800"/>
          </a:xfrm>
          <a:prstGeom prst="rect">
            <a:avLst/>
          </a:prstGeom>
        </p:spPr>
      </p:pic>
    </p:spTree>
    <p:extLst>
      <p:ext uri="{BB962C8B-B14F-4D97-AF65-F5344CB8AC3E}">
        <p14:creationId xmlns:p14="http://schemas.microsoft.com/office/powerpoint/2010/main" val="214531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3FEB6-9A0B-6D45-AF22-DD5CC3392810}"/>
              </a:ext>
            </a:extLst>
          </p:cNvPr>
          <p:cNvSpPr>
            <a:spLocks noGrp="1"/>
          </p:cNvSpPr>
          <p:nvPr>
            <p:ph type="title"/>
          </p:nvPr>
        </p:nvSpPr>
        <p:spPr/>
        <p:txBody>
          <a:bodyPr/>
          <a:lstStyle/>
          <a:p>
            <a:r>
              <a:rPr lang="en-US" altLang="zh-CN" dirty="0"/>
              <a:t>Cosine Similarity</a:t>
            </a:r>
            <a:r>
              <a:rPr lang="zh-CN" altLang="en-US" dirty="0"/>
              <a:t> 余弦相似度</a:t>
            </a:r>
            <a:endParaRPr kumimoji="1" lang="zh-CN" altLang="en-US" dirty="0"/>
          </a:p>
        </p:txBody>
      </p:sp>
      <p:sp>
        <p:nvSpPr>
          <p:cNvPr id="4" name="内容占位符 3">
            <a:extLst>
              <a:ext uri="{FF2B5EF4-FFF2-40B4-BE49-F238E27FC236}">
                <a16:creationId xmlns:a16="http://schemas.microsoft.com/office/drawing/2014/main" id="{6BCD93C7-B581-EE4E-99FA-9D13645B91EB}"/>
              </a:ext>
            </a:extLst>
          </p:cNvPr>
          <p:cNvSpPr>
            <a:spLocks noGrp="1"/>
          </p:cNvSpPr>
          <p:nvPr>
            <p:ph sz="half" idx="1"/>
          </p:nvPr>
        </p:nvSpPr>
        <p:spPr/>
        <p:txBody>
          <a:bodyPr/>
          <a:lstStyle/>
          <a:p>
            <a:r>
              <a:rPr lang="zh-CN" altLang="en-US" dirty="0"/>
              <a:t>余弦相似度是指两个向量之间的夹角余弦值，它的计算公式为：</a:t>
            </a:r>
          </a:p>
          <a:p>
            <a:br>
              <a:rPr lang="zh-CN" altLang="en-US" dirty="0"/>
            </a:br>
            <a:r>
              <a:rPr lang="zh-CN" altLang="en-US" dirty="0"/>
              <a:t>其中，�</a:t>
            </a:r>
            <a:r>
              <a:rPr lang="en-US" altLang="zh-CN" b="1" dirty="0"/>
              <a:t>A</a:t>
            </a:r>
            <a:r>
              <a:rPr lang="en-US" altLang="zh-CN" dirty="0"/>
              <a:t> </a:t>
            </a:r>
            <a:r>
              <a:rPr lang="zh-CN" altLang="en-US" dirty="0"/>
              <a:t>和 �</a:t>
            </a:r>
            <a:r>
              <a:rPr lang="en-US" altLang="zh-CN" b="1" dirty="0"/>
              <a:t>B</a:t>
            </a:r>
            <a:r>
              <a:rPr lang="en-US" altLang="zh-CN" dirty="0"/>
              <a:t> </a:t>
            </a:r>
            <a:r>
              <a:rPr lang="zh-CN" altLang="en-US" dirty="0"/>
              <a:t>分别表示两个向量，⋅⋅ 表示向量的点积，∣�∣∣</a:t>
            </a:r>
            <a:r>
              <a:rPr lang="en-US" altLang="zh-CN" b="1" dirty="0"/>
              <a:t>A</a:t>
            </a:r>
            <a:r>
              <a:rPr lang="en-US" altLang="zh-CN" dirty="0"/>
              <a:t>∣ </a:t>
            </a:r>
            <a:r>
              <a:rPr lang="zh-CN" altLang="en-US" dirty="0"/>
              <a:t>和 ∣�∣∣</a:t>
            </a:r>
            <a:r>
              <a:rPr lang="en-US" altLang="zh-CN" b="1" dirty="0"/>
              <a:t>B</a:t>
            </a:r>
            <a:r>
              <a:rPr lang="en-US" altLang="zh-CN" dirty="0"/>
              <a:t>∣ </a:t>
            </a:r>
            <a:r>
              <a:rPr lang="zh-CN" altLang="en-US" dirty="0"/>
              <a:t>分别表示两个向量的模长。</a:t>
            </a:r>
          </a:p>
          <a:p>
            <a:r>
              <a:rPr lang="zh-CN" altLang="en-US" dirty="0"/>
              <a:t>余弦相似度对向量的长度不敏感，只关注向量的方向，因此适用于高维向量的相似性计算。例如语义搜索和文档分类。</a:t>
            </a:r>
          </a:p>
          <a:p>
            <a:br>
              <a:rPr lang="zh-CN" altLang="en-US" dirty="0"/>
            </a:br>
            <a:endParaRPr lang="zh-CN" altLang="en-US" dirty="0"/>
          </a:p>
        </p:txBody>
      </p:sp>
      <p:pic>
        <p:nvPicPr>
          <p:cNvPr id="5" name="图片 4">
            <a:extLst>
              <a:ext uri="{FF2B5EF4-FFF2-40B4-BE49-F238E27FC236}">
                <a16:creationId xmlns:a16="http://schemas.microsoft.com/office/drawing/2014/main" id="{898DB6F8-9CBF-6842-957A-EB7A87CB3427}"/>
              </a:ext>
            </a:extLst>
          </p:cNvPr>
          <p:cNvPicPr>
            <a:picLocks noChangeAspect="1"/>
          </p:cNvPicPr>
          <p:nvPr/>
        </p:nvPicPr>
        <p:blipFill>
          <a:blip r:embed="rId2"/>
          <a:stretch>
            <a:fillRect/>
          </a:stretch>
        </p:blipFill>
        <p:spPr>
          <a:xfrm>
            <a:off x="7689384" y="1738367"/>
            <a:ext cx="2514600" cy="774700"/>
          </a:xfrm>
          <a:prstGeom prst="rect">
            <a:avLst/>
          </a:prstGeom>
        </p:spPr>
      </p:pic>
      <p:pic>
        <p:nvPicPr>
          <p:cNvPr id="6" name="图片 5">
            <a:extLst>
              <a:ext uri="{FF2B5EF4-FFF2-40B4-BE49-F238E27FC236}">
                <a16:creationId xmlns:a16="http://schemas.microsoft.com/office/drawing/2014/main" id="{2C4EFC80-2C4D-FF42-9BA5-A76E1D8E6A3B}"/>
              </a:ext>
            </a:extLst>
          </p:cNvPr>
          <p:cNvPicPr>
            <a:picLocks noChangeAspect="1"/>
          </p:cNvPicPr>
          <p:nvPr/>
        </p:nvPicPr>
        <p:blipFill>
          <a:blip r:embed="rId3"/>
          <a:stretch>
            <a:fillRect/>
          </a:stretch>
        </p:blipFill>
        <p:spPr>
          <a:xfrm>
            <a:off x="9040183" y="3857625"/>
            <a:ext cx="2146300" cy="2260600"/>
          </a:xfrm>
          <a:prstGeom prst="rect">
            <a:avLst/>
          </a:prstGeom>
        </p:spPr>
      </p:pic>
    </p:spTree>
    <p:extLst>
      <p:ext uri="{BB962C8B-B14F-4D97-AF65-F5344CB8AC3E}">
        <p14:creationId xmlns:p14="http://schemas.microsoft.com/office/powerpoint/2010/main" val="4151944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29806</TotalTime>
  <Words>1926</Words>
  <Application>Microsoft Macintosh PowerPoint</Application>
  <PresentationFormat>自定义</PresentationFormat>
  <Paragraphs>138</Paragraphs>
  <Slides>16</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16</vt:i4>
      </vt:variant>
    </vt:vector>
  </HeadingPairs>
  <TitlesOfParts>
    <vt:vector size="31"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大模型系列 – 数据处理之向量数据库</vt:lpstr>
      <vt:lpstr>PowerPoint 演示文稿</vt:lpstr>
      <vt:lpstr>PowerPoint 演示文稿</vt:lpstr>
      <vt:lpstr>PowerPoint 演示文稿</vt:lpstr>
      <vt:lpstr>PowerPoint 演示文稿</vt:lpstr>
      <vt:lpstr>Euclidean Distance 欧几里得距离</vt:lpstr>
      <vt:lpstr>Cosine Similarity 余弦相似度</vt:lpstr>
      <vt:lpstr>点积相似度 (Dot product Similarity)</vt:lpstr>
      <vt:lpstr>PowerPoint 演示文稿</vt:lpstr>
      <vt:lpstr>PowerPoint 演示文稿</vt:lpstr>
      <vt:lpstr>PowerPoint 演示文稿</vt:lpstr>
      <vt:lpstr>Reference 引用&amp;参考</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9716</cp:revision>
  <cp:lastPrinted>2023-09-08T09:14:01Z</cp:lastPrinted>
  <dcterms:created xsi:type="dcterms:W3CDTF">2020-08-28T08:44:19Z</dcterms:created>
  <dcterms:modified xsi:type="dcterms:W3CDTF">2024-02-04T03:55:40Z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